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5" r:id="rId2"/>
    <p:sldId id="305" r:id="rId3"/>
    <p:sldId id="324" r:id="rId4"/>
    <p:sldId id="325" r:id="rId5"/>
    <p:sldId id="326" r:id="rId6"/>
    <p:sldId id="327" r:id="rId7"/>
    <p:sldId id="328" r:id="rId8"/>
    <p:sldId id="329" r:id="rId9"/>
    <p:sldId id="295"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140"/>
    <a:srgbClr val="2D4760"/>
    <a:srgbClr val="2C4760"/>
    <a:srgbClr val="FF6F5E"/>
    <a:srgbClr val="3C5577"/>
    <a:srgbClr val="427DA2"/>
    <a:srgbClr val="FCB040"/>
    <a:srgbClr val="FF6F5F"/>
    <a:srgbClr val="242D39"/>
    <a:srgbClr val="252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F372E-34A5-496E-8E52-69A9F1A86027}" v="24" dt="2026-02-02T09:16:15.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05"/>
    <p:restoredTop sz="74641" autoAdjust="0"/>
  </p:normalViewPr>
  <p:slideViewPr>
    <p:cSldViewPr snapToGrid="0" snapToObjects="1">
      <p:cViewPr varScale="1">
        <p:scale>
          <a:sx n="71" d="100"/>
          <a:sy n="71" d="100"/>
        </p:scale>
        <p:origin x="15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32DC4-4971-E34C-9661-2168BEA6203A}" type="datetimeFigureOut">
              <a:rPr lang="nl-NL" smtClean="0"/>
              <a:t>2-2-2026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B936E-C256-ED43-BAD7-87891198CB8E}" type="slidenum">
              <a:rPr lang="nl-NL" smtClean="0"/>
              <a:t>‹nr.›</a:t>
            </a:fld>
            <a:endParaRPr lang="nl-NL"/>
          </a:p>
        </p:txBody>
      </p:sp>
    </p:spTree>
    <p:extLst>
      <p:ext uri="{BB962C8B-B14F-4D97-AF65-F5344CB8AC3E}">
        <p14:creationId xmlns:p14="http://schemas.microsoft.com/office/powerpoint/2010/main" val="245310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Dia 1 – 5: 20-25 minuten </a:t>
            </a:r>
          </a:p>
        </p:txBody>
      </p:sp>
      <p:sp>
        <p:nvSpPr>
          <p:cNvPr id="4" name="Tijdelijke aanduiding voor dianummer 3"/>
          <p:cNvSpPr>
            <a:spLocks noGrp="1"/>
          </p:cNvSpPr>
          <p:nvPr>
            <p:ph type="sldNum" sz="quarter" idx="5"/>
          </p:nvPr>
        </p:nvSpPr>
        <p:spPr/>
        <p:txBody>
          <a:bodyPr/>
          <a:lstStyle/>
          <a:p>
            <a:fld id="{4A0B936E-C256-ED43-BAD7-87891198CB8E}" type="slidenum">
              <a:rPr lang="nl-NL" smtClean="0"/>
              <a:t>1</a:t>
            </a:fld>
            <a:endParaRPr lang="nl-NL"/>
          </a:p>
        </p:txBody>
      </p:sp>
    </p:spTree>
    <p:extLst>
      <p:ext uri="{BB962C8B-B14F-4D97-AF65-F5344CB8AC3E}">
        <p14:creationId xmlns:p14="http://schemas.microsoft.com/office/powerpoint/2010/main" val="230607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Dia 1 – 5: 20-25 minuten </a:t>
            </a:r>
          </a:p>
          <a:p>
            <a:endParaRPr lang="nl-NL" dirty="0"/>
          </a:p>
          <a:p>
            <a:r>
              <a:rPr lang="nl-NL" dirty="0"/>
              <a:t>Lize en Britt stellen zich voor </a:t>
            </a:r>
          </a:p>
        </p:txBody>
      </p:sp>
      <p:sp>
        <p:nvSpPr>
          <p:cNvPr id="4" name="Tijdelijke aanduiding voor dianummer 3"/>
          <p:cNvSpPr>
            <a:spLocks noGrp="1"/>
          </p:cNvSpPr>
          <p:nvPr>
            <p:ph type="sldNum" sz="quarter" idx="5"/>
          </p:nvPr>
        </p:nvSpPr>
        <p:spPr/>
        <p:txBody>
          <a:bodyPr/>
          <a:lstStyle/>
          <a:p>
            <a:fld id="{4A0B936E-C256-ED43-BAD7-87891198CB8E}" type="slidenum">
              <a:rPr lang="nl-NL" smtClean="0"/>
              <a:t>2</a:t>
            </a:fld>
            <a:endParaRPr lang="nl-NL"/>
          </a:p>
        </p:txBody>
      </p:sp>
    </p:spTree>
    <p:extLst>
      <p:ext uri="{BB962C8B-B14F-4D97-AF65-F5344CB8AC3E}">
        <p14:creationId xmlns:p14="http://schemas.microsoft.com/office/powerpoint/2010/main" val="195201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FBE6A-631B-0786-0062-EE98DA6498C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3CB005-EEF8-B634-906A-412363E5B58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67BD2E99-71C8-B908-AB01-F1B0191490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Dia 1 – 5: 20-25 minuten </a:t>
            </a:r>
          </a:p>
          <a:p>
            <a:endParaRPr lang="nl-NL" dirty="0"/>
          </a:p>
          <a:p>
            <a:r>
              <a:rPr lang="nl-NL" dirty="0"/>
              <a:t>Eerst leidt Britt kort in, waarom we voor deze opzet hebben gekozen en dan gaan we naar het inhoudelijke programma. </a:t>
            </a:r>
          </a:p>
        </p:txBody>
      </p:sp>
      <p:sp>
        <p:nvSpPr>
          <p:cNvPr id="4" name="Tijdelijke aanduiding voor dianummer 3">
            <a:extLst>
              <a:ext uri="{FF2B5EF4-FFF2-40B4-BE49-F238E27FC236}">
                <a16:creationId xmlns:a16="http://schemas.microsoft.com/office/drawing/2014/main" id="{61C81F64-6774-9FAE-083F-5DCE7E6658C1}"/>
              </a:ext>
            </a:extLst>
          </p:cNvPr>
          <p:cNvSpPr>
            <a:spLocks noGrp="1"/>
          </p:cNvSpPr>
          <p:nvPr>
            <p:ph type="sldNum" sz="quarter" idx="5"/>
          </p:nvPr>
        </p:nvSpPr>
        <p:spPr/>
        <p:txBody>
          <a:bodyPr/>
          <a:lstStyle/>
          <a:p>
            <a:fld id="{4A0B936E-C256-ED43-BAD7-87891198CB8E}" type="slidenum">
              <a:rPr lang="nl-NL" smtClean="0"/>
              <a:t>3</a:t>
            </a:fld>
            <a:endParaRPr lang="nl-NL"/>
          </a:p>
        </p:txBody>
      </p:sp>
    </p:spTree>
    <p:extLst>
      <p:ext uri="{BB962C8B-B14F-4D97-AF65-F5344CB8AC3E}">
        <p14:creationId xmlns:p14="http://schemas.microsoft.com/office/powerpoint/2010/main" val="57822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4BBF0-DF0C-0976-82CC-D2A6FC5642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DE87A6-2FCA-E414-83CA-A50627460835}"/>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A561D307-2714-6484-FBC1-81C71849942B}"/>
              </a:ext>
            </a:extLst>
          </p:cNvPr>
          <p:cNvSpPr>
            <a:spLocks noGrp="1"/>
          </p:cNvSpPr>
          <p:nvPr>
            <p:ph type="body" idx="1"/>
          </p:nvPr>
        </p:nvSpPr>
        <p:spPr/>
        <p:txBody>
          <a:bodyPr/>
          <a:lstStyle/>
          <a:p>
            <a:r>
              <a:rPr lang="nl-NL" dirty="0"/>
              <a:t>Dia 1 – 5: 20-25 minuten </a:t>
            </a:r>
          </a:p>
          <a:p>
            <a:endParaRPr lang="nl-NL" dirty="0"/>
          </a:p>
          <a:p>
            <a:r>
              <a:rPr lang="nl-NL" dirty="0"/>
              <a:t>Britt vertelt over haar ervaring als jeugdbeschermer en Jasmijn, Lize stelt vragen en let op Ego en Essentie houding. </a:t>
            </a:r>
          </a:p>
        </p:txBody>
      </p:sp>
      <p:sp>
        <p:nvSpPr>
          <p:cNvPr id="4" name="Tijdelijke aanduiding voor dianummer 3">
            <a:extLst>
              <a:ext uri="{FF2B5EF4-FFF2-40B4-BE49-F238E27FC236}">
                <a16:creationId xmlns:a16="http://schemas.microsoft.com/office/drawing/2014/main" id="{B406EF4C-9171-1342-6EEA-C6DF60EA4189}"/>
              </a:ext>
            </a:extLst>
          </p:cNvPr>
          <p:cNvSpPr>
            <a:spLocks noGrp="1"/>
          </p:cNvSpPr>
          <p:nvPr>
            <p:ph type="sldNum" sz="quarter" idx="5"/>
          </p:nvPr>
        </p:nvSpPr>
        <p:spPr/>
        <p:txBody>
          <a:bodyPr/>
          <a:lstStyle/>
          <a:p>
            <a:fld id="{4A0B936E-C256-ED43-BAD7-87891198CB8E}" type="slidenum">
              <a:rPr lang="nl-NL" smtClean="0"/>
              <a:t>4</a:t>
            </a:fld>
            <a:endParaRPr lang="nl-NL"/>
          </a:p>
        </p:txBody>
      </p:sp>
    </p:spTree>
    <p:extLst>
      <p:ext uri="{BB962C8B-B14F-4D97-AF65-F5344CB8AC3E}">
        <p14:creationId xmlns:p14="http://schemas.microsoft.com/office/powerpoint/2010/main" val="158387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5DC5-0530-F451-1AB0-51630895CC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5D5F5C-0A2D-33A0-4E34-6B2C97BA6371}"/>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163C1C22-E8C8-5588-1963-68C0A5273C8B}"/>
              </a:ext>
            </a:extLst>
          </p:cNvPr>
          <p:cNvSpPr>
            <a:spLocks noGrp="1"/>
          </p:cNvSpPr>
          <p:nvPr>
            <p:ph type="body" idx="1"/>
          </p:nvPr>
        </p:nvSpPr>
        <p:spPr/>
        <p:txBody>
          <a:bodyPr/>
          <a:lstStyle/>
          <a:p>
            <a:r>
              <a:rPr lang="nl-NL" dirty="0"/>
              <a:t>Dia 1 – 5: 20-25 minuten </a:t>
            </a:r>
          </a:p>
          <a:p>
            <a:endParaRPr lang="nl-NL" dirty="0"/>
          </a:p>
          <a:p>
            <a:r>
              <a:rPr lang="nl-NL" dirty="0"/>
              <a:t>Lize geeft een korte uitleg, voortbouwend op het verhaal van Britt, op Ego en Essentie, zodat we daarmee kunnen gaan werken in de rest van de workshop.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Lize: uitleg </a:t>
            </a:r>
            <a:r>
              <a:rPr lang="nl-NL" sz="1200" b="1" kern="1200" dirty="0" err="1">
                <a:solidFill>
                  <a:schemeClr val="tx1"/>
                </a:solidFill>
                <a:effectLst/>
                <a:latin typeface="+mn-lt"/>
                <a:ea typeface="+mn-ea"/>
                <a:cs typeface="+mn-cs"/>
              </a:rPr>
              <a:t>in-gewikkeldheid</a:t>
            </a:r>
            <a:r>
              <a:rPr lang="nl-NL" sz="1200" b="1" kern="1200" dirty="0">
                <a:solidFill>
                  <a:schemeClr val="tx1"/>
                </a:solidFill>
                <a:effectLst/>
                <a:latin typeface="+mn-lt"/>
                <a:ea typeface="+mn-ea"/>
                <a:cs typeface="+mn-cs"/>
              </a:rPr>
              <a:t>: het hart is ingewikkeld, ego zit er omheen.  Twee manieren van handelen: vanuit liefde, of angst.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Belangrijk om te benadrukken</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Ego is </a:t>
            </a:r>
            <a:r>
              <a:rPr lang="nl-NL" sz="1200" b="1" kern="1200" dirty="0">
                <a:solidFill>
                  <a:schemeClr val="tx1"/>
                </a:solidFill>
                <a:effectLst/>
                <a:latin typeface="+mn-lt"/>
                <a:ea typeface="+mn-ea"/>
                <a:cs typeface="+mn-cs"/>
              </a:rPr>
              <a:t>geen zwakte</a:t>
            </a:r>
            <a:r>
              <a:rPr lang="nl-NL" sz="1200" kern="1200" dirty="0">
                <a:solidFill>
                  <a:schemeClr val="tx1"/>
                </a:solidFill>
                <a:effectLst/>
                <a:latin typeface="+mn-lt"/>
                <a:ea typeface="+mn-ea"/>
                <a:cs typeface="+mn-cs"/>
              </a:rPr>
              <a:t>, maar een begrijpelijke en zeer menselijke reactie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op angst, macht en risico.</a:t>
            </a:r>
          </a:p>
          <a:p>
            <a:pPr lvl="0"/>
            <a:r>
              <a:rPr lang="nl-NL" sz="1200" kern="1200" dirty="0">
                <a:solidFill>
                  <a:schemeClr val="tx1"/>
                </a:solidFill>
                <a:effectLst/>
                <a:latin typeface="+mn-lt"/>
                <a:ea typeface="+mn-ea"/>
                <a:cs typeface="+mn-cs"/>
              </a:rPr>
              <a:t>Wanneer iemand het ego kan overstijgen, komt men uit bij </a:t>
            </a:r>
            <a:r>
              <a:rPr lang="nl-NL" sz="1200" b="1" kern="1200" dirty="0">
                <a:solidFill>
                  <a:schemeClr val="tx1"/>
                </a:solidFill>
                <a:effectLst/>
                <a:latin typeface="+mn-lt"/>
                <a:ea typeface="+mn-ea"/>
                <a:cs typeface="+mn-cs"/>
              </a:rPr>
              <a:t>essentie</a:t>
            </a:r>
            <a:r>
              <a:rPr lang="nl-NL" sz="1200" kern="1200" dirty="0">
                <a:solidFill>
                  <a:schemeClr val="tx1"/>
                </a:solidFill>
                <a:effectLst/>
                <a:latin typeface="+mn-lt"/>
                <a:ea typeface="+mn-ea"/>
                <a:cs typeface="+mn-cs"/>
              </a:rPr>
              <a:t>:</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liefde, vertrouwen, kalmte en berusting.</a:t>
            </a:r>
          </a:p>
          <a:p>
            <a:pPr lvl="0"/>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2. Ego in politiek-bestuurlijke context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Ego uit zich vaak als:</a:t>
            </a:r>
          </a:p>
          <a:p>
            <a:pPr lvl="0"/>
            <a:r>
              <a:rPr lang="nl-NL" sz="1200" kern="1200" dirty="0">
                <a:solidFill>
                  <a:schemeClr val="tx1"/>
                </a:solidFill>
                <a:effectLst/>
                <a:latin typeface="+mn-lt"/>
                <a:ea typeface="+mn-ea"/>
                <a:cs typeface="+mn-cs"/>
              </a:rPr>
              <a:t>Defensieve besluitvorming</a:t>
            </a:r>
          </a:p>
          <a:p>
            <a:pPr lvl="0"/>
            <a:r>
              <a:rPr lang="nl-NL" sz="1200" kern="1200" dirty="0">
                <a:solidFill>
                  <a:schemeClr val="tx1"/>
                </a:solidFill>
                <a:effectLst/>
                <a:latin typeface="+mn-lt"/>
                <a:ea typeface="+mn-ea"/>
                <a:cs typeface="+mn-cs"/>
              </a:rPr>
              <a:t>Juridisering óf juist wegpoetsen / weglopen</a:t>
            </a:r>
          </a:p>
          <a:p>
            <a:pPr lvl="0"/>
            <a:r>
              <a:rPr lang="nl-NL" sz="1200" kern="1200" dirty="0">
                <a:solidFill>
                  <a:schemeClr val="tx1"/>
                </a:solidFill>
                <a:effectLst/>
                <a:latin typeface="+mn-lt"/>
                <a:ea typeface="+mn-ea"/>
                <a:cs typeface="+mn-cs"/>
              </a:rPr>
              <a:t>Vermijding van morele spanning</a:t>
            </a:r>
          </a:p>
          <a:p>
            <a:pPr lvl="0"/>
            <a:r>
              <a:rPr lang="nl-NL" sz="1200" kern="1200" dirty="0">
                <a:solidFill>
                  <a:schemeClr val="tx1"/>
                </a:solidFill>
                <a:effectLst/>
                <a:latin typeface="+mn-lt"/>
                <a:ea typeface="+mn-ea"/>
                <a:cs typeface="+mn-cs"/>
              </a:rPr>
              <a:t>Polarisatie (wij–zij)</a:t>
            </a:r>
          </a:p>
          <a:p>
            <a:pPr lvl="0"/>
            <a:r>
              <a:rPr lang="nl-NL" sz="1200" kern="1200" dirty="0">
                <a:solidFill>
                  <a:schemeClr val="tx1"/>
                </a:solidFill>
                <a:effectLst/>
                <a:latin typeface="+mn-lt"/>
                <a:ea typeface="+mn-ea"/>
                <a:cs typeface="+mn-cs"/>
              </a:rPr>
              <a:t>Overmatig sturen op controle en verantwoording</a:t>
            </a:r>
          </a:p>
          <a:p>
            <a:pPr lvl="0"/>
            <a:r>
              <a:rPr lang="nl-NL" sz="1200" kern="1200" dirty="0">
                <a:solidFill>
                  <a:schemeClr val="tx1"/>
                </a:solidFill>
                <a:effectLst/>
                <a:latin typeface="+mn-lt"/>
                <a:ea typeface="+mn-ea"/>
                <a:cs typeface="+mn-cs"/>
              </a:rPr>
              <a:t>Versnippering (het ‘ik’ staat centraal)</a:t>
            </a:r>
          </a:p>
          <a:p>
            <a:pPr lvl="0"/>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3. Handelen vanuit essentie</a:t>
            </a:r>
            <a:endParaRPr lang="nl-NL" sz="11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Vanuit essentie betekent:</a:t>
            </a:r>
          </a:p>
          <a:p>
            <a:pPr lvl="0"/>
            <a:r>
              <a:rPr lang="nl-NL" sz="1200" kern="1200" dirty="0">
                <a:solidFill>
                  <a:schemeClr val="tx1"/>
                </a:solidFill>
                <a:effectLst/>
                <a:latin typeface="+mn-lt"/>
                <a:ea typeface="+mn-ea"/>
                <a:cs typeface="+mn-cs"/>
              </a:rPr>
              <a:t>Handelen vanuit waarden, in samenwerking met de ander</a:t>
            </a:r>
          </a:p>
          <a:p>
            <a:pPr lvl="0"/>
            <a:r>
              <a:rPr lang="nl-NL" sz="1200" kern="1200" dirty="0">
                <a:solidFill>
                  <a:schemeClr val="tx1"/>
                </a:solidFill>
                <a:effectLst/>
                <a:latin typeface="+mn-lt"/>
                <a:ea typeface="+mn-ea"/>
                <a:cs typeface="+mn-cs"/>
              </a:rPr>
              <a:t>Besluiten nemen vanuit rust en vertrouwen</a:t>
            </a:r>
          </a:p>
          <a:p>
            <a:pPr lvl="1"/>
            <a:r>
              <a:rPr lang="nl-NL" sz="1200" kern="1200" dirty="0">
                <a:solidFill>
                  <a:schemeClr val="tx1"/>
                </a:solidFill>
                <a:effectLst/>
                <a:latin typeface="+mn-lt"/>
                <a:ea typeface="+mn-ea"/>
                <a:cs typeface="+mn-cs"/>
              </a:rPr>
              <a:t>Er is een gevoel van </a:t>
            </a:r>
            <a:r>
              <a:rPr lang="nl-NL" sz="1200" b="1" kern="1200" dirty="0">
                <a:solidFill>
                  <a:schemeClr val="tx1"/>
                </a:solidFill>
                <a:effectLst/>
                <a:latin typeface="+mn-lt"/>
                <a:ea typeface="+mn-ea"/>
                <a:cs typeface="+mn-cs"/>
              </a:rPr>
              <a:t>robuuste kalmte</a:t>
            </a:r>
            <a:r>
              <a:rPr lang="nl-NL" sz="1200" kern="1200" dirty="0">
                <a:solidFill>
                  <a:schemeClr val="tx1"/>
                </a:solidFill>
                <a:effectLst/>
                <a:latin typeface="+mn-lt"/>
                <a:ea typeface="+mn-ea"/>
                <a:cs typeface="+mn-cs"/>
              </a:rPr>
              <a:t>, zelfs bij onzekerheid</a:t>
            </a:r>
          </a:p>
          <a:p>
            <a:pPr lvl="1"/>
            <a:r>
              <a:rPr lang="nl-NL" sz="1200" kern="1200" dirty="0">
                <a:solidFill>
                  <a:schemeClr val="tx1"/>
                </a:solidFill>
                <a:effectLst/>
                <a:latin typeface="+mn-lt"/>
                <a:ea typeface="+mn-ea"/>
                <a:cs typeface="+mn-cs"/>
              </a:rPr>
              <a:t>Men draagt elkaar in het besluit</a:t>
            </a:r>
          </a:p>
          <a:p>
            <a:pPr lvl="0"/>
            <a:r>
              <a:rPr lang="nl-NL" sz="1200" kern="1200" dirty="0">
                <a:solidFill>
                  <a:schemeClr val="tx1"/>
                </a:solidFill>
                <a:effectLst/>
                <a:latin typeface="+mn-lt"/>
                <a:ea typeface="+mn-ea"/>
                <a:cs typeface="+mn-cs"/>
              </a:rPr>
              <a:t>Morele moed en openheid / transparantie</a:t>
            </a:r>
          </a:p>
          <a:p>
            <a:pPr lvl="0"/>
            <a:r>
              <a:rPr lang="nl-NL" sz="1200" kern="1200" dirty="0">
                <a:solidFill>
                  <a:schemeClr val="tx1"/>
                </a:solidFill>
                <a:effectLst/>
                <a:latin typeface="+mn-lt"/>
                <a:ea typeface="+mn-ea"/>
                <a:cs typeface="+mn-cs"/>
              </a:rPr>
              <a:t>Relationele wijsheid</a:t>
            </a:r>
          </a:p>
          <a:p>
            <a:pPr lvl="1"/>
            <a:r>
              <a:rPr lang="nl-NL" sz="1200" kern="1200" dirty="0">
                <a:solidFill>
                  <a:schemeClr val="tx1"/>
                </a:solidFill>
                <a:effectLst/>
                <a:latin typeface="+mn-lt"/>
                <a:ea typeface="+mn-ea"/>
                <a:cs typeface="+mn-cs"/>
              </a:rPr>
              <a:t>Niet handelen vanuit controle, maar vanuit </a:t>
            </a:r>
            <a:r>
              <a:rPr lang="nl-NL" sz="1200" b="1" kern="1200" dirty="0">
                <a:solidFill>
                  <a:schemeClr val="tx1"/>
                </a:solidFill>
                <a:effectLst/>
                <a:latin typeface="+mn-lt"/>
                <a:ea typeface="+mn-ea"/>
                <a:cs typeface="+mn-cs"/>
              </a:rPr>
              <a:t>overgave</a:t>
            </a:r>
            <a:endParaRPr lang="nl-NL" sz="1200" kern="1200" dirty="0">
              <a:solidFill>
                <a:schemeClr val="tx1"/>
              </a:solidFill>
              <a:effectLst/>
              <a:latin typeface="+mn-lt"/>
              <a:ea typeface="+mn-ea"/>
              <a:cs typeface="+mn-cs"/>
            </a:endParaRPr>
          </a:p>
          <a:p>
            <a:pPr lvl="1"/>
            <a:r>
              <a:rPr lang="nl-NL" sz="1200" kern="1200" dirty="0">
                <a:solidFill>
                  <a:schemeClr val="tx1"/>
                </a:solidFill>
                <a:effectLst/>
                <a:latin typeface="+mn-lt"/>
                <a:ea typeface="+mn-ea"/>
                <a:cs typeface="+mn-cs"/>
              </a:rPr>
              <a:t>Overgave is iets anders dan vertrouwen: </a:t>
            </a:r>
            <a:r>
              <a:rPr lang="nl-NL" sz="1200" b="1" kern="1200" dirty="0">
                <a:solidFill>
                  <a:schemeClr val="tx1"/>
                </a:solidFill>
                <a:effectLst/>
                <a:latin typeface="+mn-lt"/>
                <a:ea typeface="+mn-ea"/>
                <a:cs typeface="+mn-cs"/>
              </a:rPr>
              <a:t>liefde drijft de beslissing</a:t>
            </a:r>
            <a:endParaRPr lang="nl-NL" sz="1200" kern="1200" dirty="0">
              <a:solidFill>
                <a:schemeClr val="tx1"/>
              </a:solidFill>
              <a:effectLst/>
              <a:latin typeface="+mn-lt"/>
              <a:ea typeface="+mn-ea"/>
              <a:cs typeface="+mn-cs"/>
            </a:endParaRPr>
          </a:p>
          <a:p>
            <a:pPr lvl="0"/>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4. Ego versus Essentie (vergelijking)</a:t>
            </a:r>
            <a:endParaRPr lang="nl-NL" sz="1200" kern="1200" dirty="0">
              <a:solidFill>
                <a:schemeClr val="tx1"/>
              </a:solidFill>
              <a:effectLst/>
              <a:latin typeface="+mn-lt"/>
              <a:ea typeface="+mn-ea"/>
              <a:cs typeface="+mn-cs"/>
            </a:endParaRPr>
          </a:p>
          <a:p>
            <a:pPr lvl="0"/>
            <a:r>
              <a:rPr lang="nl-NL" sz="1200" b="1" kern="1200" dirty="0">
                <a:solidFill>
                  <a:schemeClr val="tx1"/>
                </a:solidFill>
                <a:effectLst/>
                <a:latin typeface="+mn-lt"/>
                <a:ea typeface="+mn-ea"/>
                <a:cs typeface="+mn-cs"/>
              </a:rPr>
              <a:t>Ego:</a:t>
            </a:r>
            <a:r>
              <a:rPr lang="nl-NL" sz="1200" kern="1200" dirty="0">
                <a:solidFill>
                  <a:schemeClr val="tx1"/>
                </a:solidFill>
                <a:effectLst/>
                <a:latin typeface="+mn-lt"/>
                <a:ea typeface="+mn-ea"/>
                <a:cs typeface="+mn-cs"/>
              </a:rPr>
              <a:t> weten, uitleggen, overtuigen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Essentie:</a:t>
            </a:r>
            <a:r>
              <a:rPr lang="nl-NL" sz="1200" kern="1200" dirty="0">
                <a:solidFill>
                  <a:schemeClr val="tx1"/>
                </a:solidFill>
                <a:effectLst/>
                <a:latin typeface="+mn-lt"/>
                <a:ea typeface="+mn-ea"/>
                <a:cs typeface="+mn-cs"/>
              </a:rPr>
              <a:t> ontvankelijkheid</a:t>
            </a:r>
          </a:p>
          <a:p>
            <a:pPr lvl="0"/>
            <a:r>
              <a:rPr lang="nl-NL" sz="1200" b="1" kern="1200" dirty="0">
                <a:solidFill>
                  <a:schemeClr val="tx1"/>
                </a:solidFill>
                <a:effectLst/>
                <a:latin typeface="+mn-lt"/>
                <a:ea typeface="+mn-ea"/>
                <a:cs typeface="+mn-cs"/>
              </a:rPr>
              <a:t>Ego:</a:t>
            </a:r>
            <a:r>
              <a:rPr lang="nl-NL" sz="1200" kern="1200" dirty="0">
                <a:solidFill>
                  <a:schemeClr val="tx1"/>
                </a:solidFill>
                <a:effectLst/>
                <a:latin typeface="+mn-lt"/>
                <a:ea typeface="+mn-ea"/>
                <a:cs typeface="+mn-cs"/>
              </a:rPr>
              <a:t> controle over de uitkomst</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Essentie:</a:t>
            </a:r>
            <a:r>
              <a:rPr lang="nl-NL" sz="1200" kern="1200" dirty="0">
                <a:solidFill>
                  <a:schemeClr val="tx1"/>
                </a:solidFill>
                <a:effectLst/>
                <a:latin typeface="+mn-lt"/>
                <a:ea typeface="+mn-ea"/>
                <a:cs typeface="+mn-cs"/>
              </a:rPr>
              <a:t> verantwoordelijkheid voor het proces</a:t>
            </a:r>
          </a:p>
          <a:p>
            <a:pPr lvl="0"/>
            <a:r>
              <a:rPr lang="nl-NL" sz="1200" b="1" kern="1200" dirty="0">
                <a:solidFill>
                  <a:schemeClr val="tx1"/>
                </a:solidFill>
                <a:effectLst/>
                <a:latin typeface="+mn-lt"/>
                <a:ea typeface="+mn-ea"/>
                <a:cs typeface="+mn-cs"/>
              </a:rPr>
              <a:t>Ego:</a:t>
            </a:r>
            <a:r>
              <a:rPr lang="nl-NL" sz="1200" kern="1200" dirty="0">
                <a:solidFill>
                  <a:schemeClr val="tx1"/>
                </a:solidFill>
                <a:effectLst/>
                <a:latin typeface="+mn-lt"/>
                <a:ea typeface="+mn-ea"/>
                <a:cs typeface="+mn-cs"/>
              </a:rPr>
              <a:t> forceren en beheersen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Essentie:</a:t>
            </a:r>
            <a:r>
              <a:rPr lang="nl-NL" sz="1200" kern="1200" dirty="0">
                <a:solidFill>
                  <a:schemeClr val="tx1"/>
                </a:solidFill>
                <a:effectLst/>
                <a:latin typeface="+mn-lt"/>
                <a:ea typeface="+mn-ea"/>
                <a:cs typeface="+mn-cs"/>
              </a:rPr>
              <a:t> afstemmen en leiden</a:t>
            </a:r>
          </a:p>
          <a:p>
            <a:pPr lvl="0"/>
            <a:r>
              <a:rPr lang="nl-NL" sz="1200" b="1" kern="1200" dirty="0">
                <a:solidFill>
                  <a:schemeClr val="tx1"/>
                </a:solidFill>
                <a:effectLst/>
                <a:latin typeface="+mn-lt"/>
                <a:ea typeface="+mn-ea"/>
                <a:cs typeface="+mn-cs"/>
              </a:rPr>
              <a:t>Ego:</a:t>
            </a:r>
            <a:r>
              <a:rPr lang="nl-NL" sz="1200" kern="1200" dirty="0">
                <a:solidFill>
                  <a:schemeClr val="tx1"/>
                </a:solidFill>
                <a:effectLst/>
                <a:latin typeface="+mn-lt"/>
                <a:ea typeface="+mn-ea"/>
                <a:cs typeface="+mn-cs"/>
              </a:rPr>
              <a:t> macht, status, positie</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Essentie:</a:t>
            </a:r>
            <a:r>
              <a:rPr lang="nl-NL" sz="1200" kern="1200" dirty="0">
                <a:solidFill>
                  <a:schemeClr val="tx1"/>
                </a:solidFill>
                <a:effectLst/>
                <a:latin typeface="+mn-lt"/>
                <a:ea typeface="+mn-ea"/>
                <a:cs typeface="+mn-cs"/>
              </a:rPr>
              <a:t> eerbied voor het moment</a:t>
            </a:r>
          </a:p>
          <a:p>
            <a:pPr lvl="0"/>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a:extLst>
              <a:ext uri="{FF2B5EF4-FFF2-40B4-BE49-F238E27FC236}">
                <a16:creationId xmlns:a16="http://schemas.microsoft.com/office/drawing/2014/main" id="{77DEF4EB-C6A7-4FBD-49C0-FB1678A48247}"/>
              </a:ext>
            </a:extLst>
          </p:cNvPr>
          <p:cNvSpPr>
            <a:spLocks noGrp="1"/>
          </p:cNvSpPr>
          <p:nvPr>
            <p:ph type="sldNum" sz="quarter" idx="5"/>
          </p:nvPr>
        </p:nvSpPr>
        <p:spPr/>
        <p:txBody>
          <a:bodyPr/>
          <a:lstStyle/>
          <a:p>
            <a:fld id="{4A0B936E-C256-ED43-BAD7-87891198CB8E}" type="slidenum">
              <a:rPr lang="nl-NL" smtClean="0"/>
              <a:t>5</a:t>
            </a:fld>
            <a:endParaRPr lang="nl-NL"/>
          </a:p>
        </p:txBody>
      </p:sp>
    </p:spTree>
    <p:extLst>
      <p:ext uri="{BB962C8B-B14F-4D97-AF65-F5344CB8AC3E}">
        <p14:creationId xmlns:p14="http://schemas.microsoft.com/office/powerpoint/2010/main" val="250272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5CAE-E54E-08AD-2104-ADF3165C5BD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920D9A-D99F-D89C-E0D6-ACE8D1E1A1B6}"/>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7A8E922B-30F2-0B36-5CD1-A11DB09705E5}"/>
              </a:ext>
            </a:extLst>
          </p:cNvPr>
          <p:cNvSpPr>
            <a:spLocks noGrp="1"/>
          </p:cNvSpPr>
          <p:nvPr>
            <p:ph type="body" idx="1"/>
          </p:nvPr>
        </p:nvSpPr>
        <p:spPr/>
        <p:txBody>
          <a:bodyPr/>
          <a:lstStyle/>
          <a:p>
            <a:r>
              <a:rPr lang="nl-NL" dirty="0"/>
              <a:t>Dia 6-7: 25-30 minuten </a:t>
            </a:r>
          </a:p>
          <a:p>
            <a:endParaRPr lang="nl-NL" dirty="0"/>
          </a:p>
          <a:p>
            <a:pPr marL="171450" indent="-171450">
              <a:buFontTx/>
              <a:buChar char="-"/>
            </a:pPr>
            <a:r>
              <a:rPr lang="nl-NL" dirty="0"/>
              <a:t>We denken zelf na over een voorbeeld, dat spreekt uit eigen praktijk, we nemen hier even kort de tijd voor en kiezen vervolgens een artikel uit het Verdrag van de Kinderrechten, dat hierbij voor jou het meest geraakt is of je aanspreekt. Afhankelijk van de tijd, kort iets toelichten, maar ik denk gewoon door met de opdracht.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Werksituatie: Denk aan een werksituatie waar veel op het spel stond. Waarbij je veel nadacht, het spannend was, je moest “schaken”, waarin het eerder voelde als worstelen.</a:t>
            </a:r>
          </a:p>
          <a:p>
            <a:pPr marL="0" indent="0">
              <a:buFontTx/>
              <a:buNone/>
            </a:pPr>
            <a:endParaRPr lang="nl-NL" dirty="0"/>
          </a:p>
        </p:txBody>
      </p:sp>
      <p:sp>
        <p:nvSpPr>
          <p:cNvPr id="4" name="Tijdelijke aanduiding voor dianummer 3">
            <a:extLst>
              <a:ext uri="{FF2B5EF4-FFF2-40B4-BE49-F238E27FC236}">
                <a16:creationId xmlns:a16="http://schemas.microsoft.com/office/drawing/2014/main" id="{2391EC56-63C4-50DE-5CF0-B50D8063DE05}"/>
              </a:ext>
            </a:extLst>
          </p:cNvPr>
          <p:cNvSpPr>
            <a:spLocks noGrp="1"/>
          </p:cNvSpPr>
          <p:nvPr>
            <p:ph type="sldNum" sz="quarter" idx="5"/>
          </p:nvPr>
        </p:nvSpPr>
        <p:spPr/>
        <p:txBody>
          <a:bodyPr/>
          <a:lstStyle/>
          <a:p>
            <a:fld id="{4A0B936E-C256-ED43-BAD7-87891198CB8E}" type="slidenum">
              <a:rPr lang="nl-NL" smtClean="0"/>
              <a:t>6</a:t>
            </a:fld>
            <a:endParaRPr lang="nl-NL"/>
          </a:p>
        </p:txBody>
      </p:sp>
    </p:spTree>
    <p:extLst>
      <p:ext uri="{BB962C8B-B14F-4D97-AF65-F5344CB8AC3E}">
        <p14:creationId xmlns:p14="http://schemas.microsoft.com/office/powerpoint/2010/main" val="310167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26E4-572B-04D6-E065-1043B57908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EC8746-C886-A7E4-97B1-0A45188DC3A3}"/>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E786B564-B050-CD99-ECB9-CFEBB0006E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Dia 6-7: 25-30 minuten </a:t>
            </a:r>
          </a:p>
          <a:p>
            <a:endParaRPr lang="nl-NL" dirty="0"/>
          </a:p>
          <a:p>
            <a:pPr marL="171450" indent="-171450">
              <a:buFontTx/>
              <a:buChar char="-"/>
            </a:pPr>
            <a:r>
              <a:rPr lang="nl-NL" dirty="0"/>
              <a:t>Eerst uitleggen en dan in groepjes en aan de slag. </a:t>
            </a:r>
          </a:p>
          <a:p>
            <a:pPr marL="171450" indent="-171450">
              <a:buFontTx/>
              <a:buChar char="-"/>
            </a:pPr>
            <a:r>
              <a:rPr lang="nl-NL" dirty="0"/>
              <a:t>Maak groepjes van 5/6 personen en ga met je stoel bij elkaar zitten. </a:t>
            </a:r>
          </a:p>
          <a:p>
            <a:pPr marL="171450" indent="-171450">
              <a:buFontTx/>
              <a:buChar char="-"/>
            </a:pPr>
            <a:r>
              <a:rPr lang="nl-NL" dirty="0"/>
              <a:t>Neem eerst allemaal 5 minuten de tijd om in stilte op te schrijven, aan de achterkant van het recht dat je uitkoos, je antwoorden op de vragen bij onderdeel 1. </a:t>
            </a:r>
          </a:p>
          <a:p>
            <a:pPr marL="171450" indent="-171450">
              <a:buFontTx/>
              <a:buChar char="-"/>
            </a:pPr>
            <a:r>
              <a:rPr lang="nl-NL" dirty="0"/>
              <a:t>Vervolgens ga je met je groepje 1 of 2 voorbeelden af en de vragen bij onderdeel 2 onderzoeken. Hierbij is in ieder geval 1 verteller, 1 vrager, 1 kijker die teruggeeft op wat hij/zij ziet gebeuren en 1 voeler, die teruggeeft wat hij/zij bij zichzelf voelt als de inbrenger vertelt en een luisteraar, die luistert naar wat er gebeurt met de stem. </a:t>
            </a:r>
          </a:p>
        </p:txBody>
      </p:sp>
      <p:sp>
        <p:nvSpPr>
          <p:cNvPr id="4" name="Tijdelijke aanduiding voor dianummer 3">
            <a:extLst>
              <a:ext uri="{FF2B5EF4-FFF2-40B4-BE49-F238E27FC236}">
                <a16:creationId xmlns:a16="http://schemas.microsoft.com/office/drawing/2014/main" id="{D3EFF232-7E9F-2BE8-15BE-8B525E53039E}"/>
              </a:ext>
            </a:extLst>
          </p:cNvPr>
          <p:cNvSpPr>
            <a:spLocks noGrp="1"/>
          </p:cNvSpPr>
          <p:nvPr>
            <p:ph type="sldNum" sz="quarter" idx="5"/>
          </p:nvPr>
        </p:nvSpPr>
        <p:spPr/>
        <p:txBody>
          <a:bodyPr/>
          <a:lstStyle/>
          <a:p>
            <a:fld id="{4A0B936E-C256-ED43-BAD7-87891198CB8E}" type="slidenum">
              <a:rPr lang="nl-NL" smtClean="0"/>
              <a:t>7</a:t>
            </a:fld>
            <a:endParaRPr lang="nl-NL"/>
          </a:p>
        </p:txBody>
      </p:sp>
    </p:spTree>
    <p:extLst>
      <p:ext uri="{BB962C8B-B14F-4D97-AF65-F5344CB8AC3E}">
        <p14:creationId xmlns:p14="http://schemas.microsoft.com/office/powerpoint/2010/main" val="272501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B60FA-5D20-2A1B-6CDF-23CCA40A166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EA35BC-4AE2-C2A2-861B-C9ED085F344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708F3BD4-5029-F032-1F9C-31ED1ADEB4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Laatste 5 minuten: gezamenlijk afsluiten.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Plenair afronden aan de hand van de volgende vragen: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Wat gebeurde er in de groepjes?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Wat levert dit op?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Hoe neem je dit mee in je eigen werkpraktijk?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p:txBody>
      </p:sp>
      <p:sp>
        <p:nvSpPr>
          <p:cNvPr id="4" name="Tijdelijke aanduiding voor dianummer 3">
            <a:extLst>
              <a:ext uri="{FF2B5EF4-FFF2-40B4-BE49-F238E27FC236}">
                <a16:creationId xmlns:a16="http://schemas.microsoft.com/office/drawing/2014/main" id="{D79C3D07-E424-ADF5-1C30-3ACFDD1D6706}"/>
              </a:ext>
            </a:extLst>
          </p:cNvPr>
          <p:cNvSpPr>
            <a:spLocks noGrp="1"/>
          </p:cNvSpPr>
          <p:nvPr>
            <p:ph type="sldNum" sz="quarter" idx="5"/>
          </p:nvPr>
        </p:nvSpPr>
        <p:spPr/>
        <p:txBody>
          <a:bodyPr/>
          <a:lstStyle/>
          <a:p>
            <a:fld id="{4A0B936E-C256-ED43-BAD7-87891198CB8E}" type="slidenum">
              <a:rPr lang="nl-NL" smtClean="0"/>
              <a:t>8</a:t>
            </a:fld>
            <a:endParaRPr lang="nl-NL"/>
          </a:p>
        </p:txBody>
      </p:sp>
    </p:spTree>
    <p:extLst>
      <p:ext uri="{BB962C8B-B14F-4D97-AF65-F5344CB8AC3E}">
        <p14:creationId xmlns:p14="http://schemas.microsoft.com/office/powerpoint/2010/main" val="181561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A0B936E-C256-ED43-BAD7-87891198CB8E}" type="slidenum">
              <a:rPr lang="nl-NL" smtClean="0"/>
              <a:t>9</a:t>
            </a:fld>
            <a:endParaRPr lang="nl-NL"/>
          </a:p>
        </p:txBody>
      </p:sp>
    </p:spTree>
    <p:extLst>
      <p:ext uri="{BB962C8B-B14F-4D97-AF65-F5344CB8AC3E}">
        <p14:creationId xmlns:p14="http://schemas.microsoft.com/office/powerpoint/2010/main" val="123784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3914C7-4B6F-214F-9C0C-9610BF3C8D3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09C721A-BD35-4F4E-A3EA-F0B882297B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0EBA114-B9F9-D145-93DE-99D42E380B30}"/>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5" name="Tijdelijke aanduiding voor voettekst 4">
            <a:extLst>
              <a:ext uri="{FF2B5EF4-FFF2-40B4-BE49-F238E27FC236}">
                <a16:creationId xmlns:a16="http://schemas.microsoft.com/office/drawing/2014/main" id="{CE6E3A85-45CC-D74A-AB84-7768091219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3675AA-E010-F342-BF8D-D12BA97027A6}"/>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85669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18729-5C93-BE43-A721-8D5D83C738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4E4ADE0-F1FD-4F40-BD7A-022E35BD30B1}"/>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CDD27975-EA55-1C42-AEB8-11D7AEBB4782}"/>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5" name="Tijdelijke aanduiding voor voettekst 4">
            <a:extLst>
              <a:ext uri="{FF2B5EF4-FFF2-40B4-BE49-F238E27FC236}">
                <a16:creationId xmlns:a16="http://schemas.microsoft.com/office/drawing/2014/main" id="{0D77FDCC-4A9E-CB43-9C06-DE710E0ADC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AEEF90-C67B-144B-84BC-4E6F16B1B7F0}"/>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344547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455AEA-3407-F946-AB1E-AA564F72DBE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98DE8C7-2351-F94E-83AE-3C0E5362877A}"/>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0C943A9-09A7-F14F-ACE7-3C4C5C04B160}"/>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5" name="Tijdelijke aanduiding voor voettekst 4">
            <a:extLst>
              <a:ext uri="{FF2B5EF4-FFF2-40B4-BE49-F238E27FC236}">
                <a16:creationId xmlns:a16="http://schemas.microsoft.com/office/drawing/2014/main" id="{524A2143-3106-7648-B834-CFB0B7F45B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58C5A2-E5FA-6045-9A83-2AB0AF934D46}"/>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335435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9250E-4B83-9647-8812-5FF14C12B7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88CD18-929C-7A4B-AFE8-543FB594FFD1}"/>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3399ABD-02B4-F34B-BE90-762F87B5EE32}"/>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5" name="Tijdelijke aanduiding voor voettekst 4">
            <a:extLst>
              <a:ext uri="{FF2B5EF4-FFF2-40B4-BE49-F238E27FC236}">
                <a16:creationId xmlns:a16="http://schemas.microsoft.com/office/drawing/2014/main" id="{DDB2A7EC-69BE-8943-BA18-0C294F1FA8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DBBC46-6942-BC40-85F9-0C5C50A6EAC7}"/>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271577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DC73A-704E-E94E-B008-B875B25939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93C239F-EE12-364A-A145-6EB473413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96F619F-E6DC-0C47-9F99-86AAC92BBEDB}"/>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5" name="Tijdelijke aanduiding voor voettekst 4">
            <a:extLst>
              <a:ext uri="{FF2B5EF4-FFF2-40B4-BE49-F238E27FC236}">
                <a16:creationId xmlns:a16="http://schemas.microsoft.com/office/drawing/2014/main" id="{0F3BDE56-E73A-AF4B-A6FC-0B5895D5F8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CEFC9C-2CBD-7747-917F-14DB5EC5D859}"/>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112776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01FAB-5C59-C645-A0E5-A1BCD16C5C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0670FE-F582-FD4B-B8A5-61FCA2D11D3A}"/>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C99E37CD-55D9-8642-AB6A-2053A4F0B0E0}"/>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34408341-31E6-994F-A2E1-81F862B424BC}"/>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6" name="Tijdelijke aanduiding voor voettekst 5">
            <a:extLst>
              <a:ext uri="{FF2B5EF4-FFF2-40B4-BE49-F238E27FC236}">
                <a16:creationId xmlns:a16="http://schemas.microsoft.com/office/drawing/2014/main" id="{09CEDC01-BE67-3E49-9EF2-08B2986BC3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528C1F5-D2E7-6348-B706-EF32C916EAF9}"/>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19586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7A3A3-FF6D-194E-9C33-0D9D49013A4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8697EE4-AC6D-2F4D-81BC-05F187ACA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7E9298AC-BCC5-6541-B116-F9784C279D14}"/>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162D7F76-108F-044D-89F3-CC32CC043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67D7CC9A-6FA9-ED47-AD27-4DE9F3B87F26}"/>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21BF2098-95C1-A243-865D-AC9B7FF18376}"/>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8" name="Tijdelijke aanduiding voor voettekst 7">
            <a:extLst>
              <a:ext uri="{FF2B5EF4-FFF2-40B4-BE49-F238E27FC236}">
                <a16:creationId xmlns:a16="http://schemas.microsoft.com/office/drawing/2014/main" id="{9A59A84E-DEE1-0346-B074-8A75CBF6821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F442BB-7D08-6B4B-A43F-D1CA1728E615}"/>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367259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F825C-EC7D-E849-8344-898AFE6AA11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4809D5-B7C2-F54A-8FD6-8DB9ACD2B750}"/>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4" name="Tijdelijke aanduiding voor voettekst 3">
            <a:extLst>
              <a:ext uri="{FF2B5EF4-FFF2-40B4-BE49-F238E27FC236}">
                <a16:creationId xmlns:a16="http://schemas.microsoft.com/office/drawing/2014/main" id="{3265ED2F-C1D7-8345-8A54-71C6BE61AC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2AB5A77-01AB-2945-9D36-423F3B23A2A1}"/>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229056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EEC77E-1A66-2747-AACE-8830B798E362}"/>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3" name="Tijdelijke aanduiding voor voettekst 2">
            <a:extLst>
              <a:ext uri="{FF2B5EF4-FFF2-40B4-BE49-F238E27FC236}">
                <a16:creationId xmlns:a16="http://schemas.microsoft.com/office/drawing/2014/main" id="{06512877-740B-6849-8EF9-F5F854E1893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B00EBA0-90ED-3143-BA42-BEC4C8205E9C}"/>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12361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F1F3D-422F-B540-B4D5-3704DC1D0F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74E95E3-E058-8341-BE0A-0F52ABB98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31983CFE-E64C-8844-8F2C-3F05EBDE1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9F51C43B-FD1A-7C4A-ADBA-369E9FC3A61B}"/>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6" name="Tijdelijke aanduiding voor voettekst 5">
            <a:extLst>
              <a:ext uri="{FF2B5EF4-FFF2-40B4-BE49-F238E27FC236}">
                <a16:creationId xmlns:a16="http://schemas.microsoft.com/office/drawing/2014/main" id="{627FAD22-E2BF-6E4C-AB00-3C58F28DDD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1EA3AE-C5DB-3F4E-88E1-2D3D120E4F92}"/>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139147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4F278-080F-9A45-8AFB-FB3BE3BA0F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32F5056-48A0-1640-9926-7BBD77487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0D082B0-46B9-094F-8B99-4C868A1DC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B8F88262-977C-FB40-9628-C7365D1C0813}"/>
              </a:ext>
            </a:extLst>
          </p:cNvPr>
          <p:cNvSpPr>
            <a:spLocks noGrp="1"/>
          </p:cNvSpPr>
          <p:nvPr>
            <p:ph type="dt" sz="half" idx="10"/>
          </p:nvPr>
        </p:nvSpPr>
        <p:spPr/>
        <p:txBody>
          <a:bodyPr/>
          <a:lstStyle/>
          <a:p>
            <a:fld id="{0C8C2546-59E6-2347-9585-0C2547E73536}" type="datetimeFigureOut">
              <a:rPr lang="nl-NL" smtClean="0"/>
              <a:t>2-2-2026</a:t>
            </a:fld>
            <a:endParaRPr lang="nl-NL"/>
          </a:p>
        </p:txBody>
      </p:sp>
      <p:sp>
        <p:nvSpPr>
          <p:cNvPr id="6" name="Tijdelijke aanduiding voor voettekst 5">
            <a:extLst>
              <a:ext uri="{FF2B5EF4-FFF2-40B4-BE49-F238E27FC236}">
                <a16:creationId xmlns:a16="http://schemas.microsoft.com/office/drawing/2014/main" id="{EE949809-962A-234B-AD5E-6754B371AA4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E13663-9426-0447-99A8-F04E0CC7D7B8}"/>
              </a:ext>
            </a:extLst>
          </p:cNvPr>
          <p:cNvSpPr>
            <a:spLocks noGrp="1"/>
          </p:cNvSpPr>
          <p:nvPr>
            <p:ph type="sldNum" sz="quarter" idx="12"/>
          </p:nvPr>
        </p:nvSpPr>
        <p:spPr/>
        <p:txBody>
          <a:bodyPr/>
          <a:lstStyle/>
          <a:p>
            <a:fld id="{B473DF95-1BD7-A54C-9CBA-34698021167A}" type="slidenum">
              <a:rPr lang="nl-NL" smtClean="0"/>
              <a:t>‹nr.›</a:t>
            </a:fld>
            <a:endParaRPr lang="nl-NL"/>
          </a:p>
        </p:txBody>
      </p:sp>
    </p:spTree>
    <p:extLst>
      <p:ext uri="{BB962C8B-B14F-4D97-AF65-F5344CB8AC3E}">
        <p14:creationId xmlns:p14="http://schemas.microsoft.com/office/powerpoint/2010/main" val="70024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FC9C8F-4D2C-4C4B-85C8-E19D83B22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F952F43-38B7-1E4A-804A-43DC6097B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1D327A8-A4F7-584D-90D1-AD6E379BD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C2546-59E6-2347-9585-0C2547E73536}" type="datetimeFigureOut">
              <a:rPr lang="nl-NL" smtClean="0"/>
              <a:t>2-2-2026</a:t>
            </a:fld>
            <a:endParaRPr lang="nl-NL"/>
          </a:p>
        </p:txBody>
      </p:sp>
      <p:sp>
        <p:nvSpPr>
          <p:cNvPr id="5" name="Tijdelijke aanduiding voor voettekst 4">
            <a:extLst>
              <a:ext uri="{FF2B5EF4-FFF2-40B4-BE49-F238E27FC236}">
                <a16:creationId xmlns:a16="http://schemas.microsoft.com/office/drawing/2014/main" id="{A438B709-719B-0C46-BF38-EAE76FC60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882724E-EB72-1D4B-AD5E-02C05688D9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DF95-1BD7-A54C-9CBA-34698021167A}" type="slidenum">
              <a:rPr lang="nl-NL" smtClean="0"/>
              <a:t>‹nr.›</a:t>
            </a:fld>
            <a:endParaRPr lang="nl-NL"/>
          </a:p>
        </p:txBody>
      </p:sp>
    </p:spTree>
    <p:extLst>
      <p:ext uri="{BB962C8B-B14F-4D97-AF65-F5344CB8AC3E}">
        <p14:creationId xmlns:p14="http://schemas.microsoft.com/office/powerpoint/2010/main" val="1684513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CB26656-2E82-5342-BD33-4A67EBB7F43A}"/>
              </a:ext>
            </a:extLst>
          </p:cNvPr>
          <p:cNvSpPr txBox="1"/>
          <p:nvPr/>
        </p:nvSpPr>
        <p:spPr>
          <a:xfrm>
            <a:off x="5307980" y="-1828800"/>
            <a:ext cx="3233854" cy="4086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nl-NL" dirty="0"/>
          </a:p>
        </p:txBody>
      </p:sp>
      <p:pic>
        <p:nvPicPr>
          <p:cNvPr id="4" name="Afbeelding 3">
            <a:extLst>
              <a:ext uri="{FF2B5EF4-FFF2-40B4-BE49-F238E27FC236}">
                <a16:creationId xmlns:a16="http://schemas.microsoft.com/office/drawing/2014/main" id="{8B3C146A-C323-B98E-FF34-761F03AFBBCC}"/>
              </a:ext>
            </a:extLst>
          </p:cNvPr>
          <p:cNvPicPr>
            <a:picLocks noChangeAspect="1"/>
          </p:cNvPicPr>
          <p:nvPr/>
        </p:nvPicPr>
        <p:blipFill>
          <a:blip r:embed="rId3"/>
          <a:stretch>
            <a:fillRect/>
          </a:stretch>
        </p:blipFill>
        <p:spPr>
          <a:xfrm>
            <a:off x="0" y="0"/>
            <a:ext cx="12192000" cy="6858000"/>
          </a:xfrm>
          <a:prstGeom prst="rect">
            <a:avLst/>
          </a:prstGeom>
        </p:spPr>
      </p:pic>
      <p:pic>
        <p:nvPicPr>
          <p:cNvPr id="3" name="Afbeelding 2">
            <a:extLst>
              <a:ext uri="{FF2B5EF4-FFF2-40B4-BE49-F238E27FC236}">
                <a16:creationId xmlns:a16="http://schemas.microsoft.com/office/drawing/2014/main" id="{5FC64688-1503-409E-20A3-1332813ABC62}"/>
              </a:ext>
            </a:extLst>
          </p:cNvPr>
          <p:cNvPicPr>
            <a:picLocks noChangeAspect="1"/>
          </p:cNvPicPr>
          <p:nvPr/>
        </p:nvPicPr>
        <p:blipFill>
          <a:blip r:embed="rId4"/>
          <a:stretch>
            <a:fillRect/>
          </a:stretch>
        </p:blipFill>
        <p:spPr>
          <a:xfrm>
            <a:off x="3701937" y="3429000"/>
            <a:ext cx="5039338" cy="523568"/>
          </a:xfrm>
          <a:prstGeom prst="rect">
            <a:avLst/>
          </a:prstGeom>
        </p:spPr>
      </p:pic>
      <p:pic>
        <p:nvPicPr>
          <p:cNvPr id="7" name="Afbeelding 6" descr="Afbeelding met tekst, Lettertype, Graphics, logo&#10;&#10;Door AI gegenereerde inhoud is mogelijk onjuist.">
            <a:extLst>
              <a:ext uri="{FF2B5EF4-FFF2-40B4-BE49-F238E27FC236}">
                <a16:creationId xmlns:a16="http://schemas.microsoft.com/office/drawing/2014/main" id="{945AB6A5-22D9-270C-A6A6-9A0EC30FADBF}"/>
              </a:ext>
            </a:extLst>
          </p:cNvPr>
          <p:cNvPicPr>
            <a:picLocks noChangeAspect="1"/>
          </p:cNvPicPr>
          <p:nvPr/>
        </p:nvPicPr>
        <p:blipFill>
          <a:blip r:embed="rId5"/>
          <a:stretch>
            <a:fillRect/>
          </a:stretch>
        </p:blipFill>
        <p:spPr>
          <a:xfrm>
            <a:off x="10755825" y="5564892"/>
            <a:ext cx="1181202" cy="998307"/>
          </a:xfrm>
          <a:prstGeom prst="rect">
            <a:avLst/>
          </a:prstGeom>
        </p:spPr>
      </p:pic>
      <p:pic>
        <p:nvPicPr>
          <p:cNvPr id="9" name="Afbeelding 8" descr="Afbeelding met Lettertype, logo, ontwerp&#10;&#10;Door AI gegenereerde inhoud is mogelijk onjuist.">
            <a:extLst>
              <a:ext uri="{FF2B5EF4-FFF2-40B4-BE49-F238E27FC236}">
                <a16:creationId xmlns:a16="http://schemas.microsoft.com/office/drawing/2014/main" id="{155A9891-BF9E-685B-E9DC-5120282A5406}"/>
              </a:ext>
            </a:extLst>
          </p:cNvPr>
          <p:cNvPicPr>
            <a:picLocks noChangeAspect="1"/>
          </p:cNvPicPr>
          <p:nvPr/>
        </p:nvPicPr>
        <p:blipFill>
          <a:blip r:embed="rId6"/>
          <a:stretch>
            <a:fillRect/>
          </a:stretch>
        </p:blipFill>
        <p:spPr>
          <a:xfrm>
            <a:off x="8786074" y="5564892"/>
            <a:ext cx="1735256" cy="998308"/>
          </a:xfrm>
          <a:prstGeom prst="rect">
            <a:avLst/>
          </a:prstGeom>
        </p:spPr>
      </p:pic>
    </p:spTree>
    <p:extLst>
      <p:ext uri="{BB962C8B-B14F-4D97-AF65-F5344CB8AC3E}">
        <p14:creationId xmlns:p14="http://schemas.microsoft.com/office/powerpoint/2010/main" val="119614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19064D8-068C-824B-A214-A8215151C73B}"/>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9C0A181-C95B-1345-97C0-AF7D9FDDB63D}"/>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5455672-2651-BD48-9A8D-8A56645898CF}"/>
              </a:ext>
            </a:extLst>
          </p:cNvPr>
          <p:cNvSpPr txBox="1"/>
          <p:nvPr/>
        </p:nvSpPr>
        <p:spPr>
          <a:xfrm>
            <a:off x="471947" y="1941338"/>
            <a:ext cx="11366091" cy="553998"/>
          </a:xfrm>
          <a:prstGeom prst="rect">
            <a:avLst/>
          </a:prstGeom>
          <a:noFill/>
        </p:spPr>
        <p:txBody>
          <a:bodyPr wrap="square" rtlCol="0">
            <a:spAutoFit/>
          </a:bodyPr>
          <a:lstStyle/>
          <a:p>
            <a:r>
              <a:rPr lang="nl-NL" sz="3000" dirty="0" err="1">
                <a:solidFill>
                  <a:srgbClr val="2D4760"/>
                </a:solidFill>
                <a:latin typeface="Arial" panose="020B0604020202020204" pitchFamily="34" charset="0"/>
                <a:cs typeface="Arial" panose="020B0604020202020204" pitchFamily="34" charset="0"/>
              </a:rPr>
              <a:t>Lize</a:t>
            </a:r>
            <a:r>
              <a:rPr lang="nl-NL" sz="3000" dirty="0">
                <a:solidFill>
                  <a:srgbClr val="2D4760"/>
                </a:solidFill>
                <a:latin typeface="Arial" panose="020B0604020202020204" pitchFamily="34" charset="0"/>
                <a:cs typeface="Arial" panose="020B0604020202020204" pitchFamily="34" charset="0"/>
              </a:rPr>
              <a:t> </a:t>
            </a:r>
            <a:r>
              <a:rPr lang="nl-NL" sz="3000" dirty="0" err="1">
                <a:solidFill>
                  <a:srgbClr val="2D4760"/>
                </a:solidFill>
                <a:latin typeface="Arial" panose="020B0604020202020204" pitchFamily="34" charset="0"/>
                <a:cs typeface="Arial" panose="020B0604020202020204" pitchFamily="34" charset="0"/>
              </a:rPr>
              <a:t>Vandenberghe</a:t>
            </a:r>
            <a:r>
              <a:rPr lang="nl-NL" sz="3000" dirty="0">
                <a:solidFill>
                  <a:srgbClr val="2D4760"/>
                </a:solidFill>
                <a:latin typeface="Arial" panose="020B0604020202020204" pitchFamily="34" charset="0"/>
                <a:cs typeface="Arial" panose="020B0604020202020204" pitchFamily="34" charset="0"/>
              </a:rPr>
              <a:t> 						Britt Kiene </a:t>
            </a:r>
          </a:p>
        </p:txBody>
      </p:sp>
      <p:pic>
        <p:nvPicPr>
          <p:cNvPr id="10" name="Graphic 9">
            <a:extLst>
              <a:ext uri="{FF2B5EF4-FFF2-40B4-BE49-F238E27FC236}">
                <a16:creationId xmlns:a16="http://schemas.microsoft.com/office/drawing/2014/main" id="{E43451E5-405A-5444-B925-FF4C3B9DB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sp>
        <p:nvSpPr>
          <p:cNvPr id="2" name="Tekstvak 1">
            <a:extLst>
              <a:ext uri="{FF2B5EF4-FFF2-40B4-BE49-F238E27FC236}">
                <a16:creationId xmlns:a16="http://schemas.microsoft.com/office/drawing/2014/main" id="{F9E3839B-E2EF-0AE4-190A-1725F9BFF978}"/>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Voorstellen </a:t>
            </a:r>
          </a:p>
        </p:txBody>
      </p:sp>
      <p:pic>
        <p:nvPicPr>
          <p:cNvPr id="5" name="Afbeelding 4" descr="Afbeelding met Menselijk gezicht, persoon, kleding, glimlach&#10;&#10;Door AI gegenereerde inhoud is mogelijk onjuist.">
            <a:extLst>
              <a:ext uri="{FF2B5EF4-FFF2-40B4-BE49-F238E27FC236}">
                <a16:creationId xmlns:a16="http://schemas.microsoft.com/office/drawing/2014/main" id="{70110454-A517-F733-0566-298BF4D0E725}"/>
              </a:ext>
            </a:extLst>
          </p:cNvPr>
          <p:cNvPicPr>
            <a:picLocks noChangeAspect="1"/>
          </p:cNvPicPr>
          <p:nvPr/>
        </p:nvPicPr>
        <p:blipFill>
          <a:blip r:embed="rId5"/>
          <a:stretch>
            <a:fillRect/>
          </a:stretch>
        </p:blipFill>
        <p:spPr>
          <a:xfrm>
            <a:off x="0" y="2989423"/>
            <a:ext cx="5944115" cy="3246401"/>
          </a:xfrm>
          <a:prstGeom prst="rect">
            <a:avLst/>
          </a:prstGeom>
        </p:spPr>
      </p:pic>
      <p:pic>
        <p:nvPicPr>
          <p:cNvPr id="11" name="Afbeelding 10" descr="Afbeelding met glimlach, Menselijk gezicht, tekst, kleding&#10;&#10;Door AI gegenereerde inhoud is mogelijk onjuist.">
            <a:extLst>
              <a:ext uri="{FF2B5EF4-FFF2-40B4-BE49-F238E27FC236}">
                <a16:creationId xmlns:a16="http://schemas.microsoft.com/office/drawing/2014/main" id="{BF927DE1-9867-3257-CC25-619DFC0B3D38}"/>
              </a:ext>
            </a:extLst>
          </p:cNvPr>
          <p:cNvPicPr>
            <a:picLocks noChangeAspect="1"/>
          </p:cNvPicPr>
          <p:nvPr/>
        </p:nvPicPr>
        <p:blipFill>
          <a:blip r:embed="rId6"/>
          <a:stretch>
            <a:fillRect/>
          </a:stretch>
        </p:blipFill>
        <p:spPr>
          <a:xfrm>
            <a:off x="6037009" y="2978264"/>
            <a:ext cx="6162091" cy="3252436"/>
          </a:xfrm>
          <a:prstGeom prst="rect">
            <a:avLst/>
          </a:prstGeom>
        </p:spPr>
      </p:pic>
      <p:pic>
        <p:nvPicPr>
          <p:cNvPr id="13" name="Afbeelding 12" descr="Afbeelding met wit, ontwerp&#10;&#10;Door AI gegenereerde inhoud is mogelijk onjuist.">
            <a:extLst>
              <a:ext uri="{FF2B5EF4-FFF2-40B4-BE49-F238E27FC236}">
                <a16:creationId xmlns:a16="http://schemas.microsoft.com/office/drawing/2014/main" id="{00D13812-FBC9-F772-ADDE-3B68BFB5E492}"/>
              </a:ext>
            </a:extLst>
          </p:cNvPr>
          <p:cNvPicPr>
            <a:picLocks noChangeAspect="1"/>
          </p:cNvPicPr>
          <p:nvPr/>
        </p:nvPicPr>
        <p:blipFill>
          <a:blip r:embed="rId7"/>
          <a:stretch>
            <a:fillRect/>
          </a:stretch>
        </p:blipFill>
        <p:spPr>
          <a:xfrm>
            <a:off x="6154992" y="3032726"/>
            <a:ext cx="2255715" cy="396274"/>
          </a:xfrm>
          <a:prstGeom prst="rect">
            <a:avLst/>
          </a:prstGeom>
        </p:spPr>
      </p:pic>
    </p:spTree>
    <p:extLst>
      <p:ext uri="{BB962C8B-B14F-4D97-AF65-F5344CB8AC3E}">
        <p14:creationId xmlns:p14="http://schemas.microsoft.com/office/powerpoint/2010/main" val="94652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782E6-8565-D615-1FB1-4ECF49D21A3D}"/>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D860DA03-51ED-E30A-F669-E244E9BE8629}"/>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D81BBCE7-7329-18A4-AC29-D8EEBBFCE579}"/>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4C01CAA0-0375-D89F-FCFA-2E95D3D7DF30}"/>
              </a:ext>
            </a:extLst>
          </p:cNvPr>
          <p:cNvSpPr txBox="1"/>
          <p:nvPr/>
        </p:nvSpPr>
        <p:spPr>
          <a:xfrm>
            <a:off x="1799999" y="2563514"/>
            <a:ext cx="9831561" cy="2015936"/>
          </a:xfrm>
          <a:prstGeom prst="rect">
            <a:avLst/>
          </a:prstGeom>
          <a:noFill/>
        </p:spPr>
        <p:txBody>
          <a:bodyPr wrap="square" numCol="2" rtlCol="0">
            <a:spAutoFit/>
          </a:bodyPr>
          <a:lstStyle/>
          <a:p>
            <a:pPr marL="457200" indent="-457200">
              <a:buFont typeface="Arial" panose="020B0604020202020204" pitchFamily="34" charset="0"/>
              <a:buChar char="•"/>
            </a:pPr>
            <a:r>
              <a:rPr lang="nl-NL" sz="2500" dirty="0">
                <a:solidFill>
                  <a:schemeClr val="tx1">
                    <a:lumMod val="65000"/>
                    <a:lumOff val="35000"/>
                  </a:schemeClr>
                </a:solidFill>
                <a:latin typeface="Arial" panose="020B0604020202020204" pitchFamily="34" charset="0"/>
                <a:cs typeface="Arial" panose="020B0604020202020204" pitchFamily="34" charset="0"/>
              </a:rPr>
              <a:t>Ervaringsverhaal Britt </a:t>
            </a:r>
          </a:p>
          <a:p>
            <a:pPr marL="457200" indent="-457200">
              <a:buFont typeface="Arial" panose="020B0604020202020204" pitchFamily="34" charset="0"/>
              <a:buChar char="•"/>
            </a:pPr>
            <a:r>
              <a:rPr lang="nl-NL" sz="2500" dirty="0">
                <a:solidFill>
                  <a:schemeClr val="tx1">
                    <a:lumMod val="65000"/>
                    <a:lumOff val="35000"/>
                  </a:schemeClr>
                </a:solidFill>
                <a:latin typeface="Arial" panose="020B0604020202020204" pitchFamily="34" charset="0"/>
                <a:cs typeface="Arial" panose="020B0604020202020204" pitchFamily="34" charset="0"/>
              </a:rPr>
              <a:t>Mini inleiding Ego en Essentie </a:t>
            </a:r>
          </a:p>
          <a:p>
            <a:pPr marL="457200" indent="-457200">
              <a:buFont typeface="Arial" panose="020B0604020202020204" pitchFamily="34" charset="0"/>
              <a:buChar char="•"/>
            </a:pPr>
            <a:r>
              <a:rPr lang="nl-NL" sz="2500" dirty="0">
                <a:solidFill>
                  <a:schemeClr val="tx1">
                    <a:lumMod val="65000"/>
                    <a:lumOff val="35000"/>
                  </a:schemeClr>
                </a:solidFill>
                <a:latin typeface="Arial" panose="020B0604020202020204" pitchFamily="34" charset="0"/>
                <a:cs typeface="Arial" panose="020B0604020202020204" pitchFamily="34" charset="0"/>
              </a:rPr>
              <a:t>Aan de slag met eigen voorbeelden </a:t>
            </a:r>
          </a:p>
          <a:p>
            <a:pPr marL="457200" indent="-457200">
              <a:buFont typeface="Arial" panose="020B0604020202020204" pitchFamily="34" charset="0"/>
              <a:buChar char="•"/>
            </a:pPr>
            <a:r>
              <a:rPr lang="nl-NL" sz="2500" dirty="0">
                <a:solidFill>
                  <a:schemeClr val="tx1">
                    <a:lumMod val="65000"/>
                    <a:lumOff val="35000"/>
                  </a:schemeClr>
                </a:solidFill>
                <a:latin typeface="Arial" panose="020B0604020202020204" pitchFamily="34" charset="0"/>
                <a:cs typeface="Arial" panose="020B0604020202020204" pitchFamily="34" charset="0"/>
              </a:rPr>
              <a:t>Gezamenlijk afsluiten </a:t>
            </a:r>
          </a:p>
          <a:p>
            <a:pPr marL="457200" indent="-457200">
              <a:buFont typeface="Arial" panose="020B0604020202020204" pitchFamily="34" charset="0"/>
              <a:buChar char="•"/>
            </a:pPr>
            <a:endParaRPr lang="nl-NL" sz="2500" dirty="0">
              <a:solidFill>
                <a:schemeClr val="tx1">
                  <a:lumMod val="65000"/>
                  <a:lumOff val="35000"/>
                </a:schemeClr>
              </a:solidFill>
              <a:latin typeface="Arial" panose="020B0604020202020204" pitchFamily="34" charset="0"/>
              <a:cs typeface="Arial" panose="020B0604020202020204" pitchFamily="34" charset="0"/>
            </a:endParaRPr>
          </a:p>
          <a:p>
            <a:endParaRPr lang="nl-NL" sz="25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nl-NL" sz="25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nl-NL" sz="2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D40F7664-0B4A-1CC1-7039-2B9FA124E9F4}"/>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We nemen jullie graag mee </a:t>
            </a:r>
          </a:p>
        </p:txBody>
      </p:sp>
      <p:pic>
        <p:nvPicPr>
          <p:cNvPr id="10" name="Graphic 9">
            <a:extLst>
              <a:ext uri="{FF2B5EF4-FFF2-40B4-BE49-F238E27FC236}">
                <a16:creationId xmlns:a16="http://schemas.microsoft.com/office/drawing/2014/main" id="{EF6D9C05-86D5-3C89-6BFC-4CF282A7E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spTree>
    <p:extLst>
      <p:ext uri="{BB962C8B-B14F-4D97-AF65-F5344CB8AC3E}">
        <p14:creationId xmlns:p14="http://schemas.microsoft.com/office/powerpoint/2010/main" val="62695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69A6-19B6-DFF4-8942-81383436F985}"/>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C435CA73-3A5B-EA97-A97D-0C8BFD6110DB}"/>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0E4EA4EF-01CB-C505-ED6F-3FB66B3D64E4}"/>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30D7934-5874-4328-0FBD-3415A4C905C5}"/>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Ervaringsverhaal Britt </a:t>
            </a:r>
          </a:p>
        </p:txBody>
      </p:sp>
      <p:pic>
        <p:nvPicPr>
          <p:cNvPr id="10" name="Graphic 9">
            <a:extLst>
              <a:ext uri="{FF2B5EF4-FFF2-40B4-BE49-F238E27FC236}">
                <a16:creationId xmlns:a16="http://schemas.microsoft.com/office/drawing/2014/main" id="{E75086A0-3AA9-5E0F-133D-46C395A527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pic>
        <p:nvPicPr>
          <p:cNvPr id="3" name="Afbeelding 2" descr="Afbeelding met museum, kunst, verven, muur&#10;&#10;Door AI gegenereerde inhoud is mogelijk onjuist.">
            <a:extLst>
              <a:ext uri="{FF2B5EF4-FFF2-40B4-BE49-F238E27FC236}">
                <a16:creationId xmlns:a16="http://schemas.microsoft.com/office/drawing/2014/main" id="{D07B4CB9-B7F8-EE99-A4E2-EB51BB281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30" y="1928609"/>
            <a:ext cx="5619751" cy="3683052"/>
          </a:xfrm>
          <a:prstGeom prst="rect">
            <a:avLst/>
          </a:prstGeom>
        </p:spPr>
      </p:pic>
      <p:pic>
        <p:nvPicPr>
          <p:cNvPr id="8" name="Afbeelding 7" descr="Afbeelding met hemel, buitenshuis, water, monument&#10;&#10;Door AI gegenereerde inhoud is mogelijk onjuist.">
            <a:extLst>
              <a:ext uri="{FF2B5EF4-FFF2-40B4-BE49-F238E27FC236}">
                <a16:creationId xmlns:a16="http://schemas.microsoft.com/office/drawing/2014/main" id="{B0CCF467-AC22-FBDA-7ACB-345230F80428}"/>
              </a:ext>
            </a:extLst>
          </p:cNvPr>
          <p:cNvPicPr>
            <a:picLocks noChangeAspect="1"/>
          </p:cNvPicPr>
          <p:nvPr/>
        </p:nvPicPr>
        <p:blipFill>
          <a:blip r:embed="rId6"/>
          <a:stretch>
            <a:fillRect/>
          </a:stretch>
        </p:blipFill>
        <p:spPr>
          <a:xfrm>
            <a:off x="6095999" y="1900684"/>
            <a:ext cx="5853571" cy="3710976"/>
          </a:xfrm>
          <a:prstGeom prst="rect">
            <a:avLst/>
          </a:prstGeom>
        </p:spPr>
      </p:pic>
    </p:spTree>
    <p:extLst>
      <p:ext uri="{BB962C8B-B14F-4D97-AF65-F5344CB8AC3E}">
        <p14:creationId xmlns:p14="http://schemas.microsoft.com/office/powerpoint/2010/main" val="163494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B2F87-0F2E-4D96-1F95-D45CD87B246C}"/>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8B473575-1503-5169-D1A8-7578D2F5EDBB}"/>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4ED323AB-893E-ACEF-F6F9-E325348B8588}"/>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F40B8B0A-9F34-B7CF-AE8B-93181DFE4D87}"/>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Mini inleiding Ego en Essentie </a:t>
            </a:r>
          </a:p>
        </p:txBody>
      </p:sp>
      <p:pic>
        <p:nvPicPr>
          <p:cNvPr id="10" name="Graphic 9">
            <a:extLst>
              <a:ext uri="{FF2B5EF4-FFF2-40B4-BE49-F238E27FC236}">
                <a16:creationId xmlns:a16="http://schemas.microsoft.com/office/drawing/2014/main" id="{C57E8505-9E8C-0994-5478-9F4BA9FF92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sp>
        <p:nvSpPr>
          <p:cNvPr id="3" name="Tekstvak 2">
            <a:extLst>
              <a:ext uri="{FF2B5EF4-FFF2-40B4-BE49-F238E27FC236}">
                <a16:creationId xmlns:a16="http://schemas.microsoft.com/office/drawing/2014/main" id="{5F175E77-77AC-758E-410A-83F331CC3171}"/>
              </a:ext>
            </a:extLst>
          </p:cNvPr>
          <p:cNvSpPr txBox="1"/>
          <p:nvPr/>
        </p:nvSpPr>
        <p:spPr>
          <a:xfrm>
            <a:off x="892479" y="2475990"/>
            <a:ext cx="10330842" cy="2152577"/>
          </a:xfrm>
          <a:prstGeom prst="rect">
            <a:avLst/>
          </a:prstGeom>
          <a:noFill/>
        </p:spPr>
        <p:txBody>
          <a:bodyPr wrap="square">
            <a:spAutoFit/>
          </a:bodyPr>
          <a:lstStyle/>
          <a:p>
            <a:pPr>
              <a:lnSpc>
                <a:spcPct val="115000"/>
              </a:lnSpc>
              <a:spcAft>
                <a:spcPts val="800"/>
              </a:spcAft>
              <a:buNone/>
            </a:pPr>
            <a:r>
              <a:rPr lang="nl-NL" sz="2800" b="1" kern="0" dirty="0">
                <a:effectLst/>
                <a:latin typeface="Aptos" panose="020B0004020202020204" pitchFamily="34" charset="0"/>
                <a:ea typeface="Times New Roman" panose="02020603050405020304" pitchFamily="18" charset="0"/>
                <a:cs typeface="Times New Roman" panose="02020603050405020304" pitchFamily="18" charset="0"/>
              </a:rPr>
              <a:t>Essentie</a:t>
            </a:r>
            <a:br>
              <a:rPr lang="nl-NL"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nl-NL" sz="2800" kern="0" dirty="0">
                <a:effectLst/>
                <a:latin typeface="Aptos" panose="020B0004020202020204" pitchFamily="34" charset="0"/>
                <a:ea typeface="Times New Roman" panose="02020603050405020304" pitchFamily="18" charset="0"/>
                <a:cs typeface="Times New Roman" panose="02020603050405020304" pitchFamily="18" charset="0"/>
              </a:rPr>
              <a:t>Dat wat blijft wanneer belangen, posities en angst even zwijgen.</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l-NL" sz="2800" b="1" kern="0" dirty="0">
                <a:effectLst/>
                <a:latin typeface="Aptos" panose="020B0004020202020204" pitchFamily="34" charset="0"/>
                <a:ea typeface="Times New Roman" panose="02020603050405020304" pitchFamily="18" charset="0"/>
                <a:cs typeface="Times New Roman" panose="02020603050405020304" pitchFamily="18" charset="0"/>
              </a:rPr>
              <a:t>Ego</a:t>
            </a:r>
            <a:br>
              <a:rPr lang="nl-NL" sz="2800" kern="0" dirty="0">
                <a:effectLst/>
                <a:latin typeface="Aptos" panose="020B0004020202020204" pitchFamily="34" charset="0"/>
                <a:ea typeface="Times New Roman" panose="02020603050405020304" pitchFamily="18" charset="0"/>
                <a:cs typeface="Times New Roman" panose="02020603050405020304" pitchFamily="18" charset="0"/>
              </a:rPr>
            </a:br>
            <a:r>
              <a:rPr lang="nl-NL" sz="2800" kern="0" dirty="0">
                <a:effectLst/>
                <a:latin typeface="Aptos" panose="020B0004020202020204" pitchFamily="34" charset="0"/>
                <a:ea typeface="Times New Roman" panose="02020603050405020304" pitchFamily="18" charset="0"/>
                <a:cs typeface="Times New Roman" panose="02020603050405020304" pitchFamily="18" charset="0"/>
              </a:rPr>
              <a:t>Het ‘ik’-gevoel dat jou scheidt van de wereld.</a:t>
            </a:r>
            <a:endParaRPr lang="nl-NL"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9134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5ABFB-2003-9F6C-E1D2-E9E881FAF32E}"/>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BA9EDAA3-8B5C-F1A6-4FAD-DC489E12DDB6}"/>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09782C27-EFCB-D4B4-DDE6-D89D13539D60}"/>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F4F22F46-1DC6-2BA6-DA64-426C38AB8554}"/>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Aan de slag met eigen voorbeelden </a:t>
            </a:r>
          </a:p>
        </p:txBody>
      </p:sp>
      <p:pic>
        <p:nvPicPr>
          <p:cNvPr id="10" name="Graphic 9">
            <a:extLst>
              <a:ext uri="{FF2B5EF4-FFF2-40B4-BE49-F238E27FC236}">
                <a16:creationId xmlns:a16="http://schemas.microsoft.com/office/drawing/2014/main" id="{A0DCBCAE-F32C-8F6A-E5F4-502469507C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pic>
        <p:nvPicPr>
          <p:cNvPr id="3" name="Afbeelding 2" descr="Afbeelding met typografie, Lettertype, kalligrafie, Graphics&#10;&#10;Door AI gegenereerde inhoud is mogelijk onjuist.">
            <a:extLst>
              <a:ext uri="{FF2B5EF4-FFF2-40B4-BE49-F238E27FC236}">
                <a16:creationId xmlns:a16="http://schemas.microsoft.com/office/drawing/2014/main" id="{8ECBE37E-DA7F-1955-81EA-99F60D770EDF}"/>
              </a:ext>
            </a:extLst>
          </p:cNvPr>
          <p:cNvPicPr>
            <a:picLocks noChangeAspect="1"/>
          </p:cNvPicPr>
          <p:nvPr/>
        </p:nvPicPr>
        <p:blipFill>
          <a:blip r:embed="rId5"/>
          <a:stretch>
            <a:fillRect/>
          </a:stretch>
        </p:blipFill>
        <p:spPr>
          <a:xfrm>
            <a:off x="4269040" y="5398797"/>
            <a:ext cx="4317454" cy="716383"/>
          </a:xfrm>
          <a:prstGeom prst="rect">
            <a:avLst/>
          </a:prstGeom>
        </p:spPr>
      </p:pic>
      <p:pic>
        <p:nvPicPr>
          <p:cNvPr id="8" name="Afbeelding 7" descr="Afbeelding met tekening, schets, kunst, Kinderkunst&#10;&#10;Door AI gegenereerde inhoud is mogelijk onjuist.">
            <a:extLst>
              <a:ext uri="{FF2B5EF4-FFF2-40B4-BE49-F238E27FC236}">
                <a16:creationId xmlns:a16="http://schemas.microsoft.com/office/drawing/2014/main" id="{25318612-9721-F42D-BFCF-828D8352BB91}"/>
              </a:ext>
            </a:extLst>
          </p:cNvPr>
          <p:cNvPicPr>
            <a:picLocks noChangeAspect="1"/>
          </p:cNvPicPr>
          <p:nvPr/>
        </p:nvPicPr>
        <p:blipFill>
          <a:blip r:embed="rId6"/>
          <a:stretch>
            <a:fillRect/>
          </a:stretch>
        </p:blipFill>
        <p:spPr>
          <a:xfrm>
            <a:off x="2701277" y="1616551"/>
            <a:ext cx="6789445" cy="3661603"/>
          </a:xfrm>
          <a:prstGeom prst="rect">
            <a:avLst/>
          </a:prstGeom>
        </p:spPr>
      </p:pic>
    </p:spTree>
    <p:extLst>
      <p:ext uri="{BB962C8B-B14F-4D97-AF65-F5344CB8AC3E}">
        <p14:creationId xmlns:p14="http://schemas.microsoft.com/office/powerpoint/2010/main" val="272695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A2F3A-0679-AD4C-4CAD-E317AE894767}"/>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04909DE5-F140-5F8A-A80D-AC69C0925B04}"/>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B9AA7FB3-0FE4-AA7A-7922-0F4BF61E8ED4}"/>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D7759240-0448-073B-6EEA-B49897B77A49}"/>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Aan de slag met eigen voorbeelden </a:t>
            </a:r>
          </a:p>
        </p:txBody>
      </p:sp>
      <p:pic>
        <p:nvPicPr>
          <p:cNvPr id="10" name="Graphic 9">
            <a:extLst>
              <a:ext uri="{FF2B5EF4-FFF2-40B4-BE49-F238E27FC236}">
                <a16:creationId xmlns:a16="http://schemas.microsoft.com/office/drawing/2014/main" id="{03F42E1F-EB49-D142-93A6-1C2BEE7636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sp>
        <p:nvSpPr>
          <p:cNvPr id="2" name="Tekstvak 1">
            <a:extLst>
              <a:ext uri="{FF2B5EF4-FFF2-40B4-BE49-F238E27FC236}">
                <a16:creationId xmlns:a16="http://schemas.microsoft.com/office/drawing/2014/main" id="{C75D3C5E-E268-E6FC-CC84-96A8A9D9D5F4}"/>
              </a:ext>
            </a:extLst>
          </p:cNvPr>
          <p:cNvSpPr txBox="1"/>
          <p:nvPr/>
        </p:nvSpPr>
        <p:spPr>
          <a:xfrm>
            <a:off x="263046" y="1664997"/>
            <a:ext cx="4847573" cy="4678204"/>
          </a:xfrm>
          <a:prstGeom prst="rect">
            <a:avLst/>
          </a:prstGeom>
          <a:noFill/>
        </p:spPr>
        <p:txBody>
          <a:bodyPr wrap="square" rtlCol="0">
            <a:spAutoFit/>
          </a:bodyPr>
          <a:lstStyle/>
          <a:p>
            <a:r>
              <a:rPr lang="nl-NL" sz="2000" b="1" dirty="0">
                <a:solidFill>
                  <a:schemeClr val="tx1">
                    <a:lumMod val="65000"/>
                    <a:lumOff val="35000"/>
                  </a:schemeClr>
                </a:solidFill>
                <a:latin typeface="Arial" panose="020B0604020202020204" pitchFamily="34" charset="0"/>
                <a:cs typeface="Arial" panose="020B0604020202020204" pitchFamily="34" charset="0"/>
              </a:rPr>
              <a:t>Onderdeel 1 (10 minuten): </a:t>
            </a:r>
            <a:r>
              <a:rPr lang="nl-NL" sz="2000" dirty="0">
                <a:solidFill>
                  <a:schemeClr val="tx1">
                    <a:lumMod val="65000"/>
                    <a:lumOff val="35000"/>
                  </a:schemeClr>
                </a:solidFill>
                <a:latin typeface="Arial" panose="020B0604020202020204" pitchFamily="34" charset="0"/>
                <a:cs typeface="Arial" panose="020B0604020202020204" pitchFamily="34" charset="0"/>
              </a:rPr>
              <a:t>Iedereen denkt terug aan de eigen situatie en beantwoordt in stilte de volgende vragen en schrijft de antwoorden op: </a:t>
            </a:r>
          </a:p>
          <a:p>
            <a:pPr marL="800100" lvl="1" indent="-342900">
              <a:buFont typeface="Courier New" panose="02070309020205020404" pitchFamily="49" charset="0"/>
              <a:buChar char="o"/>
            </a:pPr>
            <a:r>
              <a:rPr lang="nl-NL" sz="2000" dirty="0">
                <a:solidFill>
                  <a:schemeClr val="tx1">
                    <a:lumMod val="65000"/>
                    <a:lumOff val="35000"/>
                  </a:schemeClr>
                </a:solidFill>
                <a:latin typeface="Arial" panose="020B0604020202020204" pitchFamily="34" charset="0"/>
                <a:cs typeface="Arial" panose="020B0604020202020204" pitchFamily="34" charset="0"/>
              </a:rPr>
              <a:t>Wat raakt(e) mij zo in deze situatie?</a:t>
            </a:r>
          </a:p>
          <a:p>
            <a:pPr marL="800100" lvl="1" indent="-342900">
              <a:buFont typeface="Courier New" panose="02070309020205020404" pitchFamily="49" charset="0"/>
              <a:buChar char="o"/>
            </a:pPr>
            <a:r>
              <a:rPr lang="nl-NL" sz="2000" dirty="0">
                <a:solidFill>
                  <a:schemeClr val="tx1">
                    <a:lumMod val="65000"/>
                    <a:lumOff val="35000"/>
                  </a:schemeClr>
                </a:solidFill>
                <a:latin typeface="Arial" panose="020B0604020202020204" pitchFamily="34" charset="0"/>
                <a:cs typeface="Arial" panose="020B0604020202020204" pitchFamily="34" charset="0"/>
              </a:rPr>
              <a:t>Wanneer schiet mijn ego aan onder druk? </a:t>
            </a:r>
          </a:p>
          <a:p>
            <a:pPr marL="800100" lvl="1" indent="-342900">
              <a:buFont typeface="Courier New" panose="02070309020205020404" pitchFamily="49" charset="0"/>
              <a:buChar char="o"/>
            </a:pPr>
            <a:r>
              <a:rPr lang="nl-NL" sz="2000" dirty="0">
                <a:solidFill>
                  <a:schemeClr val="tx1">
                    <a:lumMod val="65000"/>
                    <a:lumOff val="35000"/>
                  </a:schemeClr>
                </a:solidFill>
                <a:latin typeface="Arial" panose="020B0604020202020204" pitchFamily="34" charset="0"/>
                <a:cs typeface="Arial" panose="020B0604020202020204" pitchFamily="34" charset="0"/>
              </a:rPr>
              <a:t>Wat probeer ik dan te beschermen? </a:t>
            </a:r>
          </a:p>
          <a:p>
            <a:pPr marL="800100" lvl="1" indent="-342900">
              <a:buFont typeface="Courier New" panose="02070309020205020404" pitchFamily="49" charset="0"/>
              <a:buChar char="o"/>
            </a:pPr>
            <a:r>
              <a:rPr lang="nl-NL" sz="2000" dirty="0">
                <a:solidFill>
                  <a:schemeClr val="tx1">
                    <a:lumMod val="65000"/>
                    <a:lumOff val="35000"/>
                  </a:schemeClr>
                </a:solidFill>
                <a:latin typeface="Arial" panose="020B0604020202020204" pitchFamily="34" charset="0"/>
                <a:cs typeface="Arial" panose="020B0604020202020204" pitchFamily="34" charset="0"/>
              </a:rPr>
              <a:t>Hoe ben ik daarmee omgegaan of hoe wens ik daarmee om te gaan? </a:t>
            </a:r>
          </a:p>
          <a:p>
            <a:pPr marL="800100" lvl="1" indent="-342900">
              <a:buFont typeface="Courier New" panose="02070309020205020404" pitchFamily="49" charset="0"/>
              <a:buChar char="o"/>
            </a:pPr>
            <a:endParaRPr lang="nl-NL" sz="2000" dirty="0">
              <a:solidFill>
                <a:schemeClr val="tx1">
                  <a:lumMod val="65000"/>
                  <a:lumOff val="35000"/>
                </a:schemeClr>
              </a:solidFill>
              <a:latin typeface="Arial" panose="020B0604020202020204" pitchFamily="34" charset="0"/>
              <a:cs typeface="Arial" panose="020B0604020202020204" pitchFamily="34" charset="0"/>
            </a:endParaRPr>
          </a:p>
          <a:p>
            <a:endParaRPr lang="nl-NL" dirty="0"/>
          </a:p>
        </p:txBody>
      </p:sp>
      <p:sp>
        <p:nvSpPr>
          <p:cNvPr id="3" name="Tekstvak 2">
            <a:extLst>
              <a:ext uri="{FF2B5EF4-FFF2-40B4-BE49-F238E27FC236}">
                <a16:creationId xmlns:a16="http://schemas.microsoft.com/office/drawing/2014/main" id="{C56C84A0-8311-C647-7B0D-16A4F50DC475}"/>
              </a:ext>
            </a:extLst>
          </p:cNvPr>
          <p:cNvSpPr txBox="1"/>
          <p:nvPr/>
        </p:nvSpPr>
        <p:spPr>
          <a:xfrm>
            <a:off x="6300593" y="1677523"/>
            <a:ext cx="5490972" cy="4955203"/>
          </a:xfrm>
          <a:prstGeom prst="rect">
            <a:avLst/>
          </a:prstGeom>
          <a:noFill/>
        </p:spPr>
        <p:txBody>
          <a:bodyPr wrap="square" rtlCol="0">
            <a:spAutoFit/>
          </a:bodyPr>
          <a:lstStyle/>
          <a:p>
            <a:r>
              <a:rPr lang="nl-NL" sz="2000" b="1" dirty="0">
                <a:solidFill>
                  <a:schemeClr val="tx1">
                    <a:lumMod val="65000"/>
                    <a:lumOff val="35000"/>
                  </a:schemeClr>
                </a:solidFill>
                <a:latin typeface="Arial" panose="020B0604020202020204" pitchFamily="34" charset="0"/>
                <a:cs typeface="Arial" panose="020B0604020202020204" pitchFamily="34" charset="0"/>
              </a:rPr>
              <a:t>Onderdeel 2 (15 minuten): </a:t>
            </a:r>
            <a:r>
              <a:rPr lang="nl-NL" sz="2000" dirty="0">
                <a:solidFill>
                  <a:schemeClr val="tx1">
                    <a:lumMod val="65000"/>
                    <a:lumOff val="35000"/>
                  </a:schemeClr>
                </a:solidFill>
                <a:latin typeface="Arial" panose="020B0604020202020204" pitchFamily="34" charset="0"/>
                <a:cs typeface="Arial" panose="020B0604020202020204" pitchFamily="34" charset="0"/>
              </a:rPr>
              <a:t>1 persoon deelt de ervaring met de anderen, waarbij iedereen vanuit een eigen rol reageert in de laatste 5 minuten: </a:t>
            </a:r>
          </a:p>
          <a:p>
            <a:pPr marL="800100" lvl="1" indent="-342900">
              <a:buFont typeface="Courier New" panose="02070309020205020404" pitchFamily="49" charset="0"/>
              <a:buChar char="o"/>
            </a:pPr>
            <a:r>
              <a:rPr lang="nl-NL" dirty="0">
                <a:solidFill>
                  <a:schemeClr val="tx1">
                    <a:lumMod val="65000"/>
                    <a:lumOff val="35000"/>
                  </a:schemeClr>
                </a:solidFill>
                <a:latin typeface="Arial" panose="020B0604020202020204" pitchFamily="34" charset="0"/>
                <a:cs typeface="Arial" panose="020B0604020202020204" pitchFamily="34" charset="0"/>
              </a:rPr>
              <a:t>Verteller: brengt de ervaring in en geeft antwoord op de vragen. </a:t>
            </a:r>
          </a:p>
          <a:p>
            <a:pPr marL="800100" lvl="1" indent="-342900">
              <a:buFont typeface="Courier New" panose="02070309020205020404" pitchFamily="49" charset="0"/>
              <a:buChar char="o"/>
            </a:pPr>
            <a:r>
              <a:rPr lang="nl-NL" dirty="0">
                <a:solidFill>
                  <a:schemeClr val="tx1">
                    <a:lumMod val="65000"/>
                    <a:lumOff val="35000"/>
                  </a:schemeClr>
                </a:solidFill>
                <a:latin typeface="Arial" panose="020B0604020202020204" pitchFamily="34" charset="0"/>
                <a:cs typeface="Arial" panose="020B0604020202020204" pitchFamily="34" charset="0"/>
              </a:rPr>
              <a:t>Vrager: stelt de vragen uit onderdeel 1 en kan eventuele aanvullende vragen stellen. </a:t>
            </a:r>
          </a:p>
          <a:p>
            <a:pPr marL="800100" lvl="1" indent="-342900">
              <a:buFont typeface="Courier New" panose="02070309020205020404" pitchFamily="49" charset="0"/>
              <a:buChar char="o"/>
            </a:pPr>
            <a:r>
              <a:rPr lang="nl-NL" dirty="0">
                <a:solidFill>
                  <a:schemeClr val="tx1">
                    <a:lumMod val="65000"/>
                    <a:lumOff val="35000"/>
                  </a:schemeClr>
                </a:solidFill>
                <a:latin typeface="Arial" panose="020B0604020202020204" pitchFamily="34" charset="0"/>
                <a:cs typeface="Arial" panose="020B0604020202020204" pitchFamily="34" charset="0"/>
              </a:rPr>
              <a:t>Kijker: kijkt wat er gebeurt bij de verteller en geeft dit aan het einde terug. </a:t>
            </a:r>
          </a:p>
          <a:p>
            <a:pPr marL="800100" lvl="1" indent="-342900">
              <a:buFont typeface="Courier New" panose="02070309020205020404" pitchFamily="49" charset="0"/>
              <a:buChar char="o"/>
            </a:pPr>
            <a:r>
              <a:rPr lang="nl-NL" dirty="0">
                <a:solidFill>
                  <a:schemeClr val="tx1">
                    <a:lumMod val="65000"/>
                    <a:lumOff val="35000"/>
                  </a:schemeClr>
                </a:solidFill>
                <a:latin typeface="Arial" panose="020B0604020202020204" pitchFamily="34" charset="0"/>
                <a:cs typeface="Arial" panose="020B0604020202020204" pitchFamily="34" charset="0"/>
              </a:rPr>
              <a:t>Voeler: voelt wat er bij hem/haar gebeurt bij de verteller en geeft dit aan het einde terug. </a:t>
            </a:r>
          </a:p>
          <a:p>
            <a:pPr marL="800100" lvl="1" indent="-342900">
              <a:buFont typeface="Courier New" panose="02070309020205020404" pitchFamily="49" charset="0"/>
              <a:buChar char="o"/>
            </a:pPr>
            <a:r>
              <a:rPr lang="nl-NL" dirty="0">
                <a:solidFill>
                  <a:schemeClr val="tx1">
                    <a:lumMod val="65000"/>
                    <a:lumOff val="35000"/>
                  </a:schemeClr>
                </a:solidFill>
                <a:latin typeface="Arial" panose="020B0604020202020204" pitchFamily="34" charset="0"/>
                <a:cs typeface="Arial" panose="020B0604020202020204" pitchFamily="34" charset="0"/>
              </a:rPr>
              <a:t>Luisteraar: luistert naar de verteller en geeft indruk aan het einde terug (denk aan ademhaling, stemvolume etc.). </a:t>
            </a:r>
          </a:p>
          <a:p>
            <a:pPr marL="800100" lvl="1" indent="-342900">
              <a:buFont typeface="Courier New" panose="02070309020205020404" pitchFamily="49" charset="0"/>
              <a:buChar char="o"/>
            </a:pPr>
            <a:endParaRPr lang="nl-NL" sz="2000" dirty="0">
              <a:solidFill>
                <a:schemeClr val="tx1">
                  <a:lumMod val="65000"/>
                  <a:lumOff val="35000"/>
                </a:schemeClr>
              </a:solidFill>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62454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4396-6DFD-7DAD-710E-60AE05B5A327}"/>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EECD08F7-A5CB-2340-4F0C-31AEC7431749}"/>
              </a:ext>
            </a:extLst>
          </p:cNvPr>
          <p:cNvSpPr/>
          <p:nvPr/>
        </p:nvSpPr>
        <p:spPr>
          <a:xfrm>
            <a:off x="0" y="-1"/>
            <a:ext cx="12192000" cy="1458411"/>
          </a:xfrm>
          <a:prstGeom prst="rect">
            <a:avLst/>
          </a:prstGeom>
          <a:solidFill>
            <a:srgbClr val="FB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C1BC36B8-AD05-080A-D942-DC22A5FA1ABF}"/>
              </a:ext>
            </a:extLst>
          </p:cNvPr>
          <p:cNvSpPr/>
          <p:nvPr/>
        </p:nvSpPr>
        <p:spPr>
          <a:xfrm>
            <a:off x="0" y="6235824"/>
            <a:ext cx="12192000" cy="622176"/>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AD6AA447-A86C-F7B0-9CA1-F5DE81B5E241}"/>
              </a:ext>
            </a:extLst>
          </p:cNvPr>
          <p:cNvSpPr txBox="1"/>
          <p:nvPr/>
        </p:nvSpPr>
        <p:spPr>
          <a:xfrm>
            <a:off x="1800000" y="67484"/>
            <a:ext cx="8282463" cy="1323439"/>
          </a:xfrm>
          <a:prstGeom prst="rect">
            <a:avLst/>
          </a:prstGeom>
          <a:noFill/>
        </p:spPr>
        <p:txBody>
          <a:bodyPr wrap="square" rtlCol="0">
            <a:spAutoFit/>
          </a:bodyPr>
          <a:lstStyle/>
          <a:p>
            <a:endParaRPr lang="nl-NL" sz="4000" dirty="0">
              <a:solidFill>
                <a:srgbClr val="2D4760"/>
              </a:solidFill>
              <a:latin typeface="Arial" panose="020B0604020202020204" pitchFamily="34" charset="0"/>
              <a:cs typeface="Arial" panose="020B0604020202020204" pitchFamily="34" charset="0"/>
            </a:endParaRPr>
          </a:p>
          <a:p>
            <a:r>
              <a:rPr lang="nl-NL" sz="4000" dirty="0">
                <a:solidFill>
                  <a:srgbClr val="2D4760"/>
                </a:solidFill>
                <a:latin typeface="Arial" panose="020B0604020202020204" pitchFamily="34" charset="0"/>
                <a:cs typeface="Arial" panose="020B0604020202020204" pitchFamily="34" charset="0"/>
              </a:rPr>
              <a:t>Gezamenlijk afsluiten  </a:t>
            </a:r>
          </a:p>
        </p:txBody>
      </p:sp>
      <p:pic>
        <p:nvPicPr>
          <p:cNvPr id="10" name="Graphic 9">
            <a:extLst>
              <a:ext uri="{FF2B5EF4-FFF2-40B4-BE49-F238E27FC236}">
                <a16:creationId xmlns:a16="http://schemas.microsoft.com/office/drawing/2014/main" id="{F3732290-B01E-FB29-BBFB-64550C214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3699" y="6235824"/>
            <a:ext cx="680157" cy="622176"/>
          </a:xfrm>
          <a:prstGeom prst="rect">
            <a:avLst/>
          </a:prstGeom>
        </p:spPr>
      </p:pic>
      <p:pic>
        <p:nvPicPr>
          <p:cNvPr id="5" name="Afbeelding 4" descr="Afbeelding met hemel, buitenshuis, water, monument&#10;&#10;Door AI gegenereerde inhoud is mogelijk onjuist.">
            <a:extLst>
              <a:ext uri="{FF2B5EF4-FFF2-40B4-BE49-F238E27FC236}">
                <a16:creationId xmlns:a16="http://schemas.microsoft.com/office/drawing/2014/main" id="{50EC7AAE-5BAD-600B-E22A-B0D1A94F5B8B}"/>
              </a:ext>
            </a:extLst>
          </p:cNvPr>
          <p:cNvPicPr>
            <a:picLocks noChangeAspect="1"/>
          </p:cNvPicPr>
          <p:nvPr/>
        </p:nvPicPr>
        <p:blipFill>
          <a:blip r:embed="rId5"/>
          <a:stretch>
            <a:fillRect/>
          </a:stretch>
        </p:blipFill>
        <p:spPr>
          <a:xfrm>
            <a:off x="2981196" y="1802647"/>
            <a:ext cx="6600956" cy="4184794"/>
          </a:xfrm>
          <a:prstGeom prst="rect">
            <a:avLst/>
          </a:prstGeom>
        </p:spPr>
      </p:pic>
    </p:spTree>
    <p:extLst>
      <p:ext uri="{BB962C8B-B14F-4D97-AF65-F5344CB8AC3E}">
        <p14:creationId xmlns:p14="http://schemas.microsoft.com/office/powerpoint/2010/main" val="70685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533EE0C-1997-7040-A274-187BA94C21A5}"/>
              </a:ext>
            </a:extLst>
          </p:cNvPr>
          <p:cNvSpPr/>
          <p:nvPr/>
        </p:nvSpPr>
        <p:spPr>
          <a:xfrm>
            <a:off x="9951" y="0"/>
            <a:ext cx="12192000" cy="6858000"/>
          </a:xfrm>
          <a:prstGeom prst="rect">
            <a:avLst/>
          </a:prstGeom>
          <a:solidFill>
            <a:srgbClr val="2D4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Graphic 2">
            <a:extLst>
              <a:ext uri="{FF2B5EF4-FFF2-40B4-BE49-F238E27FC236}">
                <a16:creationId xmlns:a16="http://schemas.microsoft.com/office/drawing/2014/main" id="{6E0A9F3D-37CB-B449-9EE5-F3DBB7C554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4193" y="2777065"/>
            <a:ext cx="2952661" cy="2700959"/>
          </a:xfrm>
          <a:prstGeom prst="rect">
            <a:avLst/>
          </a:prstGeom>
        </p:spPr>
      </p:pic>
      <p:pic>
        <p:nvPicPr>
          <p:cNvPr id="12" name="Afbeelding 11">
            <a:extLst>
              <a:ext uri="{FF2B5EF4-FFF2-40B4-BE49-F238E27FC236}">
                <a16:creationId xmlns:a16="http://schemas.microsoft.com/office/drawing/2014/main" id="{5C94F553-6708-D04C-A1D6-BF3AB8B27B4D}"/>
              </a:ext>
            </a:extLst>
          </p:cNvPr>
          <p:cNvPicPr>
            <a:picLocks noChangeAspect="1"/>
          </p:cNvPicPr>
          <p:nvPr/>
        </p:nvPicPr>
        <p:blipFill>
          <a:blip r:embed="rId5"/>
          <a:stretch>
            <a:fillRect/>
          </a:stretch>
        </p:blipFill>
        <p:spPr>
          <a:xfrm>
            <a:off x="5250426" y="5355927"/>
            <a:ext cx="2340196" cy="244194"/>
          </a:xfrm>
          <a:prstGeom prst="rect">
            <a:avLst/>
          </a:prstGeom>
        </p:spPr>
      </p:pic>
      <p:pic>
        <p:nvPicPr>
          <p:cNvPr id="5" name="Afbeelding 4" descr="Afbeelding met Lettertype, logo, ontwerp&#10;&#10;Door AI gegenereerde inhoud is mogelijk onjuist.">
            <a:extLst>
              <a:ext uri="{FF2B5EF4-FFF2-40B4-BE49-F238E27FC236}">
                <a16:creationId xmlns:a16="http://schemas.microsoft.com/office/drawing/2014/main" id="{EA583DAA-4398-F9E4-8723-4A28F7B5AF4B}"/>
              </a:ext>
            </a:extLst>
          </p:cNvPr>
          <p:cNvPicPr>
            <a:picLocks noChangeAspect="1"/>
          </p:cNvPicPr>
          <p:nvPr/>
        </p:nvPicPr>
        <p:blipFill>
          <a:blip r:embed="rId6"/>
          <a:stretch>
            <a:fillRect/>
          </a:stretch>
        </p:blipFill>
        <p:spPr>
          <a:xfrm>
            <a:off x="953211" y="3537155"/>
            <a:ext cx="3431319" cy="1974068"/>
          </a:xfrm>
          <a:prstGeom prst="rect">
            <a:avLst/>
          </a:prstGeom>
        </p:spPr>
      </p:pic>
      <p:pic>
        <p:nvPicPr>
          <p:cNvPr id="6" name="Afbeelding 5" descr="Afbeelding met tekst, Lettertype, Graphics, logo&#10;&#10;Door AI gegenereerde inhoud is mogelijk onjuist.">
            <a:extLst>
              <a:ext uri="{FF2B5EF4-FFF2-40B4-BE49-F238E27FC236}">
                <a16:creationId xmlns:a16="http://schemas.microsoft.com/office/drawing/2014/main" id="{649226C9-1203-C0E3-687C-62687B85D7F5}"/>
              </a:ext>
            </a:extLst>
          </p:cNvPr>
          <p:cNvPicPr>
            <a:picLocks noChangeAspect="1"/>
          </p:cNvPicPr>
          <p:nvPr/>
        </p:nvPicPr>
        <p:blipFill>
          <a:blip r:embed="rId7"/>
          <a:stretch>
            <a:fillRect/>
          </a:stretch>
        </p:blipFill>
        <p:spPr>
          <a:xfrm>
            <a:off x="9016180" y="3537155"/>
            <a:ext cx="2389239" cy="2019293"/>
          </a:xfrm>
          <a:prstGeom prst="rect">
            <a:avLst/>
          </a:prstGeom>
        </p:spPr>
      </p:pic>
      <p:pic>
        <p:nvPicPr>
          <p:cNvPr id="8" name="Afbeelding 7">
            <a:extLst>
              <a:ext uri="{FF2B5EF4-FFF2-40B4-BE49-F238E27FC236}">
                <a16:creationId xmlns:a16="http://schemas.microsoft.com/office/drawing/2014/main" id="{9282F97F-EAE7-F4D1-992B-B54A3362A033}"/>
              </a:ext>
            </a:extLst>
          </p:cNvPr>
          <p:cNvPicPr>
            <a:picLocks noChangeAspect="1"/>
          </p:cNvPicPr>
          <p:nvPr/>
        </p:nvPicPr>
        <p:blipFill>
          <a:blip r:embed="rId8"/>
          <a:stretch>
            <a:fillRect/>
          </a:stretch>
        </p:blipFill>
        <p:spPr>
          <a:xfrm>
            <a:off x="1663906" y="1257879"/>
            <a:ext cx="8864188" cy="731906"/>
          </a:xfrm>
          <a:prstGeom prst="rect">
            <a:avLst/>
          </a:prstGeom>
        </p:spPr>
      </p:pic>
    </p:spTree>
    <p:extLst>
      <p:ext uri="{BB962C8B-B14F-4D97-AF65-F5344CB8AC3E}">
        <p14:creationId xmlns:p14="http://schemas.microsoft.com/office/powerpoint/2010/main" val="33630085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904</Words>
  <Application>Microsoft Office PowerPoint</Application>
  <PresentationFormat>Breedbeeld</PresentationFormat>
  <Paragraphs>106</Paragraphs>
  <Slides>9</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Aptos</vt:lpstr>
      <vt:lpstr>Arial</vt:lpstr>
      <vt:lpstr>Calibri</vt:lpstr>
      <vt:lpstr>Calibri Light</vt:lpstr>
      <vt:lpstr>Courier New</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Duncan Baumbach</dc:creator>
  <cp:lastModifiedBy>Babs Rosenmuller</cp:lastModifiedBy>
  <cp:revision>63</cp:revision>
  <dcterms:created xsi:type="dcterms:W3CDTF">2021-05-18T09:06:28Z</dcterms:created>
  <dcterms:modified xsi:type="dcterms:W3CDTF">2026-02-02T16:53:01Z</dcterms:modified>
</cp:coreProperties>
</file>