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09" r:id="rId2"/>
    <p:sldId id="401" r:id="rId3"/>
    <p:sldId id="411" r:id="rId4"/>
    <p:sldId id="273" r:id="rId5"/>
    <p:sldId id="382" r:id="rId6"/>
    <p:sldId id="400" r:id="rId7"/>
    <p:sldId id="406" r:id="rId8"/>
    <p:sldId id="413" r:id="rId9"/>
    <p:sldId id="417" r:id="rId10"/>
    <p:sldId id="416" r:id="rId11"/>
    <p:sldId id="414" r:id="rId12"/>
    <p:sldId id="412" r:id="rId13"/>
    <p:sldId id="295" r:id="rId14"/>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7115DAF-F563-44D9-BACE-7A795F1B524D}">
          <p14:sldIdLst>
            <p14:sldId id="309"/>
            <p14:sldId id="401"/>
            <p14:sldId id="411"/>
            <p14:sldId id="273"/>
            <p14:sldId id="382"/>
            <p14:sldId id="400"/>
            <p14:sldId id="406"/>
            <p14:sldId id="413"/>
            <p14:sldId id="417"/>
            <p14:sldId id="416"/>
            <p14:sldId id="414"/>
            <p14:sldId id="412"/>
            <p14:sldId id="295"/>
          </p14:sldIdLst>
        </p14:section>
      </p14:sectionLst>
    </p:ex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2B6"/>
    <a:srgbClr val="FFFFFF"/>
    <a:srgbClr val="CA0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69128" autoAdjust="0"/>
  </p:normalViewPr>
  <p:slideViewPr>
    <p:cSldViewPr snapToGrid="0">
      <p:cViewPr varScale="1">
        <p:scale>
          <a:sx n="66" d="100"/>
          <a:sy n="66" d="100"/>
        </p:scale>
        <p:origin x="878" y="58"/>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p:scale>
        <a:sx n="170" d="100"/>
        <a:sy n="170" d="100"/>
      </p:scale>
      <p:origin x="0" y="0"/>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C6709BA-0250-418B-A227-469BF0F69AD3}" type="datetimeFigureOut">
              <a:rPr lang="nl-NL" smtClean="0"/>
              <a:t>5-2-2026</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AD30240-3B76-4E52-B42B-C39F5C218F4D}" type="datetimeFigureOut">
              <a:rPr lang="nl-NL" smtClean="0"/>
              <a:t>5-2-2026</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97580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700"/>
              </a:spcAft>
            </a:pPr>
            <a:r>
              <a:rPr lang="nl-NL" sz="1000" dirty="0">
                <a:effectLst/>
                <a:latin typeface="+mn-lt"/>
                <a:ea typeface="Calibri" panose="020F0502020204030204" pitchFamily="34" charset="0"/>
              </a:rPr>
              <a:t>Van Passend onderwijs naar inclusief onderwijs:</a:t>
            </a:r>
            <a:endParaRPr lang="nl-NL" sz="1000" dirty="0">
              <a:effectLst/>
              <a:latin typeface="+mn-lt"/>
              <a:ea typeface="Times New Roman" panose="02020603050405020304" pitchFamily="18" charset="0"/>
            </a:endParaRPr>
          </a:p>
          <a:p>
            <a:pPr marL="342900" lvl="0" indent="-342900">
              <a:spcAft>
                <a:spcPts val="700"/>
              </a:spcAft>
              <a:buFont typeface="Calibri" panose="020F0502020204030204" pitchFamily="34" charset="0"/>
              <a:buChar char="-"/>
            </a:pPr>
            <a:r>
              <a:rPr lang="nl-NL" sz="1000" dirty="0">
                <a:effectLst/>
                <a:latin typeface="+mn-lt"/>
                <a:ea typeface="Calibri" panose="020F0502020204030204" pitchFamily="34" charset="0"/>
              </a:rPr>
              <a:t>Binnen passend onderwijs is er voor alle leerlingen met een ondersteuningsbehoefte in het PO en VO een passend aanbod in hun regio.</a:t>
            </a:r>
            <a:endParaRPr lang="nl-NL" sz="1000" dirty="0">
              <a:effectLst/>
              <a:latin typeface="+mn-lt"/>
              <a:ea typeface="Times New Roman" panose="02020603050405020304" pitchFamily="18" charset="0"/>
            </a:endParaRPr>
          </a:p>
          <a:p>
            <a:pPr marL="342900" lvl="0" indent="-342900">
              <a:spcAft>
                <a:spcPts val="700"/>
              </a:spcAft>
              <a:buFont typeface="Calibri" panose="020F0502020204030204" pitchFamily="34" charset="0"/>
              <a:buChar char="-"/>
            </a:pPr>
            <a:r>
              <a:rPr lang="nl-NL" sz="1000" dirty="0">
                <a:effectLst/>
                <a:latin typeface="+mn-lt"/>
                <a:ea typeface="Calibri" panose="020F0502020204030204" pitchFamily="34" charset="0"/>
              </a:rPr>
              <a:t>Binnen inclusief onderwijs kunnen alle leerlingen met en zonder ondersteuningsbehoeften in het PO en VO vaker samen dicht bij huis naar dezelfde school, zitten zij als het kan in dezelfde klas en ontmoeten zij elkaar op het schoolplein.</a:t>
            </a:r>
          </a:p>
          <a:p>
            <a:pPr marL="342900" lvl="0" indent="-342900">
              <a:spcAft>
                <a:spcPts val="700"/>
              </a:spcAft>
              <a:buFont typeface="Calibri" panose="020F0502020204030204" pitchFamily="34" charset="0"/>
              <a:buChar char="-"/>
            </a:pPr>
            <a:endParaRPr lang="nl-NL" sz="1000" dirty="0">
              <a:effectLst/>
              <a:latin typeface="+mn-lt"/>
              <a:ea typeface="Times New Roman" panose="02020603050405020304" pitchFamily="18" charset="0"/>
            </a:endParaRPr>
          </a:p>
          <a:p>
            <a:pPr>
              <a:spcAft>
                <a:spcPts val="700"/>
              </a:spcAft>
            </a:pPr>
            <a:r>
              <a:rPr lang="nl-NL" sz="1000" dirty="0">
                <a:effectLst/>
                <a:latin typeface="+mn-lt"/>
                <a:ea typeface="Calibri" panose="020F0502020204030204" pitchFamily="34" charset="0"/>
              </a:rPr>
              <a:t>Passend onderwijs is er op gericht </a:t>
            </a:r>
            <a:r>
              <a:rPr lang="nl-NL" sz="1000" dirty="0">
                <a:effectLst/>
                <a:latin typeface="+mn-lt"/>
                <a:ea typeface="Times New Roman" panose="02020603050405020304" pitchFamily="18" charset="0"/>
              </a:rPr>
              <a:t>tegemoet te komen aan de ondersteuningsbehoeften van de leerlingen. Inclusief onderwijs gaat een stap verder. Het systeem wordt aangepast aan de leerlingen. Het onderwijs wordt zo ingericht, dat alle leerlingen welkom zijn en erbij horen op de school die ze kiezen. Op deze manier kunnen steeds meer leerlingen thuisnabij onderwijs volgen. Het inclusieve denken vindt zijn oorsprong in verschillende VN verdragen en de Wet Gelijke behandeling. Zij liggen ten grondslag aan het Passend en Inclusief onderwijs.</a:t>
            </a:r>
          </a:p>
          <a:p>
            <a:r>
              <a:rPr lang="nl-NL" sz="1000" kern="1200" dirty="0">
                <a:effectLst/>
                <a:latin typeface="+mn-lt"/>
                <a:ea typeface="Times New Roman" panose="02020603050405020304" pitchFamily="18" charset="0"/>
              </a:rPr>
              <a:t>De ontwikkeling richting inclusief is dan ook niet alleen een opdracht voor het onderwijs, maar een opdracht voor de hele samenleving.</a:t>
            </a:r>
            <a:endParaRPr lang="nl-NL" sz="1000" dirty="0">
              <a:latin typeface="+mn-lt"/>
            </a:endParaRPr>
          </a:p>
          <a:p>
            <a:endParaRPr lang="nl-NL" sz="1000"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126228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3ACEE-A91A-03A0-7D30-686455B3346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70A66ED-C13F-C497-27D7-50A75CADEF1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08700CD-28A1-D644-D903-D115A447BA34}"/>
              </a:ext>
            </a:extLst>
          </p:cNvPr>
          <p:cNvSpPr>
            <a:spLocks noGrp="1"/>
          </p:cNvSpPr>
          <p:nvPr>
            <p:ph type="body" idx="1"/>
          </p:nvPr>
        </p:nvSpPr>
        <p:spPr/>
        <p:txBody>
          <a:bodyPr/>
          <a:lstStyle/>
          <a:p>
            <a:r>
              <a:rPr lang="nl-NL" dirty="0"/>
              <a:t>Hier kan ook het filmpje eventueel gebruikt worden</a:t>
            </a:r>
          </a:p>
        </p:txBody>
      </p:sp>
      <p:sp>
        <p:nvSpPr>
          <p:cNvPr id="4" name="Tijdelijke aanduiding voor dianummer 3">
            <a:extLst>
              <a:ext uri="{FF2B5EF4-FFF2-40B4-BE49-F238E27FC236}">
                <a16:creationId xmlns:a16="http://schemas.microsoft.com/office/drawing/2014/main" id="{70932DB6-320B-2B78-1D17-A1B39045BC60}"/>
              </a:ext>
            </a:extLst>
          </p:cNvPr>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85256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887FE-49C1-2D6B-DBD8-E6C37B03797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7FC0B70-E668-0CD2-5AF3-99191275247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2A2B292-4243-7094-61BB-81EB9B058CB0}"/>
              </a:ext>
            </a:extLst>
          </p:cNvPr>
          <p:cNvSpPr>
            <a:spLocks noGrp="1"/>
          </p:cNvSpPr>
          <p:nvPr>
            <p:ph type="body" idx="1"/>
          </p:nvPr>
        </p:nvSpPr>
        <p:spPr/>
        <p:txBody>
          <a:bodyPr/>
          <a:lstStyle/>
          <a:p>
            <a:r>
              <a:rPr lang="nl-NL" dirty="0"/>
              <a:t>25-33% van leerlingen heeft extra ondersteuning nodig; leraren komen nauwelijks toe aan kerntaken</a:t>
            </a:r>
          </a:p>
          <a:p>
            <a:r>
              <a:rPr lang="nl-NL" dirty="0"/>
              <a:t>Stijging aantal thuiszittende kinderen</a:t>
            </a:r>
          </a:p>
          <a:p>
            <a:r>
              <a:rPr lang="nl-NL" dirty="0"/>
              <a:t>Stijging aantal vrijstellingen artikel 5a Leerplichtwet (+40% in 5 jaar)</a:t>
            </a:r>
          </a:p>
          <a:p>
            <a:r>
              <a:rPr lang="nl-NL" dirty="0"/>
              <a:t>Groei en wachtlijsten gespecialiseerd onderwijs</a:t>
            </a:r>
          </a:p>
          <a:p>
            <a:r>
              <a:rPr lang="nl-NL" dirty="0"/>
              <a:t>Slechts 2% terugplaatsing naar regulier onderwijs vanuit go.</a:t>
            </a:r>
          </a:p>
          <a:p>
            <a:r>
              <a:rPr lang="nl-NL" dirty="0"/>
              <a:t>Weinig VSO aanbod op HAVO/VWO niveau, profielkeuze is beperkt</a:t>
            </a:r>
          </a:p>
          <a:p>
            <a:r>
              <a:rPr lang="nl-NL" dirty="0"/>
              <a:t>Hoge uitval vso-</a:t>
            </a:r>
            <a:r>
              <a:rPr lang="nl-NL" dirty="0" err="1"/>
              <a:t>ll</a:t>
            </a:r>
            <a:r>
              <a:rPr lang="nl-NL" dirty="0"/>
              <a:t> in mbo &amp; arbeidsmarkt: </a:t>
            </a:r>
          </a:p>
          <a:p>
            <a:pPr marL="0" indent="0">
              <a:buNone/>
            </a:pPr>
            <a:r>
              <a:rPr lang="nl-NL" dirty="0"/>
              <a:t>	mbo: &gt; 25 - 50% valt ongediplomeerd uit </a:t>
            </a:r>
          </a:p>
          <a:p>
            <a:pPr marL="0" indent="0">
              <a:buNone/>
            </a:pPr>
            <a:r>
              <a:rPr lang="nl-NL" dirty="0"/>
              <a:t>	arbeidsmarkt: 40% is na 4–5 jaar niet meer aan het werk</a:t>
            </a:r>
          </a:p>
          <a:p>
            <a:endParaRPr lang="nl-NL" dirty="0"/>
          </a:p>
        </p:txBody>
      </p:sp>
      <p:sp>
        <p:nvSpPr>
          <p:cNvPr id="4" name="Tijdelijke aanduiding voor dianummer 3">
            <a:extLst>
              <a:ext uri="{FF2B5EF4-FFF2-40B4-BE49-F238E27FC236}">
                <a16:creationId xmlns:a16="http://schemas.microsoft.com/office/drawing/2014/main" id="{589ECC45-2E33-093C-0752-ADD2C10BADC4}"/>
              </a:ext>
            </a:extLst>
          </p:cNvPr>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71562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E6C65-A463-DB6A-8E86-B7D6271DC7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C3EE5EC-AAEC-2004-94A2-BABE3AE41F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C2247A-2BDD-A611-501F-0ABCEA33A158}"/>
              </a:ext>
            </a:extLst>
          </p:cNvPr>
          <p:cNvSpPr>
            <a:spLocks noGrp="1"/>
          </p:cNvSpPr>
          <p:nvPr>
            <p:ph type="body" idx="1"/>
          </p:nvPr>
        </p:nvSpPr>
        <p:spPr/>
        <p:txBody>
          <a:bodyPr/>
          <a:lstStyle/>
          <a:p>
            <a:pPr marL="342900" lvl="0" indent="-342900">
              <a:lnSpc>
                <a:spcPct val="107000"/>
              </a:lnSpc>
              <a:buSzPts val="1100"/>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Calibri" panose="020F0502020204030204" pitchFamily="34" charset="0"/>
              </a:rPr>
              <a:t>29 mei 2024 Debat Passend en inclusief onderwijs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Calibri" panose="020F0502020204030204" pitchFamily="34" charset="0"/>
              </a:rPr>
              <a:t>De impact van het realiseren van inclusief onderwijs is groot en vraagt veel van alle betrokkenen.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100"/>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Calibri" panose="020F0502020204030204" pitchFamily="34" charset="0"/>
              </a:rPr>
              <a:t>Het is dan ook van belang dit proces in gezamenlijkheid vorm te geven zodat de taken en verantwoordelijkheden van elke partij in de overgang naar inclusief onderwijs helder zijn en gedragen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De volgende onderwerpen vragen op landelijk niveau in ieder geval om een nadere uitwerking:</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Wet- en regelgeving</a:t>
            </a:r>
            <a:r>
              <a:rPr lang="nl-NL" sz="1800" kern="100" dirty="0">
                <a:effectLst/>
                <a:latin typeface="Calibri" panose="020F0502020204030204" pitchFamily="34" charset="0"/>
                <a:ea typeface="Calibri" panose="020F0502020204030204" pitchFamily="34" charset="0"/>
                <a:cs typeface="Calibri" panose="020F0502020204030204" pitchFamily="34" charset="0"/>
              </a:rPr>
              <a:t>. Onderzocht moet worden welke implicaties er zijn voor in ieder geval de Wet op de expertisecentra (WEC), de Wet op het primair onderwijs (WPO), de Wet voortgezet onderwijs 2020 (WVO 2020) en de Leerplichtwet. Ook de implicaties voor de zorgwetgeving moet onderzocht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Toezicht</a:t>
            </a:r>
            <a:r>
              <a:rPr lang="nl-NL" sz="1800" kern="100" dirty="0">
                <a:effectLst/>
                <a:latin typeface="Calibri" panose="020F0502020204030204" pitchFamily="34" charset="0"/>
                <a:ea typeface="Calibri" panose="020F0502020204030204" pitchFamily="34" charset="0"/>
                <a:cs typeface="Calibri" panose="020F0502020204030204" pitchFamily="34" charset="0"/>
              </a:rPr>
              <a:t>. Inclusief onderwijs vraagt om andere toezichtkaders. Samen met de inspectie moet worden bezien wat aanpassing van wet- en regelgeving in het kader van inclusief onderwijs betekent voor het toezicht op onderwijs en jeugdhulp/-zorg.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Bekostiging</a:t>
            </a:r>
            <a:r>
              <a:rPr lang="nl-NL" sz="1800" kern="100" dirty="0">
                <a:effectLst/>
                <a:latin typeface="Calibri" panose="020F0502020204030204" pitchFamily="34" charset="0"/>
                <a:ea typeface="Calibri" panose="020F0502020204030204" pitchFamily="34" charset="0"/>
                <a:cs typeface="Calibri" panose="020F0502020204030204" pitchFamily="34" charset="0"/>
              </a:rPr>
              <a:t>. Onderzocht moet worden op welke manier de bekostiging moet worden ingericht voor het goed kunnen bieden van inclusief onderwijs.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Huisvesting</a:t>
            </a:r>
            <a:r>
              <a:rPr lang="nl-NL" sz="1800" kern="100" dirty="0">
                <a:effectLst/>
                <a:latin typeface="Calibri" panose="020F0502020204030204" pitchFamily="34" charset="0"/>
                <a:ea typeface="Calibri" panose="020F0502020204030204" pitchFamily="34" charset="0"/>
                <a:cs typeface="Calibri" panose="020F0502020204030204" pitchFamily="34" charset="0"/>
              </a:rPr>
              <a:t>. Onderzocht moet worden welke aanpassingen aan de schoolgebouwen nodig zijn om een inclusief onderwijs te realiseren.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Samenwerking onderwijs,  jeugdhulp en zorg.</a:t>
            </a:r>
            <a:r>
              <a:rPr lang="nl-NL" sz="1800" kern="100" dirty="0">
                <a:effectLst/>
                <a:latin typeface="Calibri" panose="020F0502020204030204" pitchFamily="34" charset="0"/>
                <a:ea typeface="Calibri" panose="020F0502020204030204" pitchFamily="34" charset="0"/>
                <a:cs typeface="Calibri" panose="020F0502020204030204" pitchFamily="34" charset="0"/>
              </a:rPr>
              <a:t> Een deel van de kinderen heeft specialistische onderwijs- en/of zorgondersteuning nodig om te kunnen ontwikkelen. De expertise van het huidige gespecialiseerd onderwijs en de jeugdhulp is dan ook onmisbaar voor inclusief onderwijs, evenals een goede samenwerking tussen onderwijs en jeugdhulp. De samenwerking moet samen met het veld nog verder vorm gegeven worden.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Regie, rollen en verantwoordelijkheden</a:t>
            </a:r>
            <a:r>
              <a:rPr lang="nl-NL" sz="1800" kern="100" dirty="0">
                <a:effectLst/>
                <a:latin typeface="Calibri" panose="020F0502020204030204" pitchFamily="34" charset="0"/>
                <a:ea typeface="Calibri" panose="020F0502020204030204" pitchFamily="34" charset="0"/>
                <a:cs typeface="Calibri" panose="020F0502020204030204" pitchFamily="34" charset="0"/>
              </a:rPr>
              <a:t>. De rollen en verantwoordelijkheden van de schoolleider, het schoolbestuur, het samenwerkingsverband, de gemeente en alle andere betrokken partijen moeten verder uitgewerkt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Opleidingen leraren en schoolleiders</a:t>
            </a:r>
            <a:r>
              <a:rPr lang="nl-NL" sz="1800" kern="100" dirty="0">
                <a:effectLst/>
                <a:latin typeface="Calibri" panose="020F0502020204030204" pitchFamily="34" charset="0"/>
                <a:ea typeface="Calibri" panose="020F0502020204030204" pitchFamily="34" charset="0"/>
                <a:cs typeface="Calibri" panose="020F0502020204030204" pitchFamily="34" charset="0"/>
              </a:rPr>
              <a:t>: Het is van belang goed in kaart te brengen wat de startende leraar en schoolleider moet kennen en kunnen en welke kennis en vaardigheden op welk moment in de doorgaande professionalisering aan bod zou moeten komen. Daarnaast is het van belang meer zicht te krijgen op de ondersteuningsmogelijkheden van de leraar en de schoolleider.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Toegankelijkheid curriculum en leermiddelen</a:t>
            </a:r>
            <a:r>
              <a:rPr lang="nl-NL" sz="1800" kern="100" dirty="0">
                <a:effectLst/>
                <a:latin typeface="Calibri" panose="020F0502020204030204" pitchFamily="34" charset="0"/>
                <a:ea typeface="Calibri" panose="020F0502020204030204" pitchFamily="34" charset="0"/>
                <a:cs typeface="Calibri" panose="020F0502020204030204" pitchFamily="34" charset="0"/>
              </a:rPr>
              <a:t>: Het is van belang dat het curriculum en de leermiddelen toegankelijk, beschikbaar en passend zijn. Onderzocht moet worden wat ervoor nodig is om dit te realiseren.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Calibri" panose="020F0502020204030204" pitchFamily="34" charset="0"/>
              </a:rPr>
              <a:t>29 mei 2024 Debat Passend en inclusief onderwijs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Calibri" panose="020F0502020204030204" pitchFamily="34" charset="0"/>
              </a:rPr>
              <a:t>De impact van het realiseren van inclusief onderwijs is groot en vraagt veel van alle betrokkenen.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100"/>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Calibri" panose="020F0502020204030204" pitchFamily="34" charset="0"/>
              </a:rPr>
              <a:t>Het is dan ook van belang dit proces in gezamenlijkheid vorm te geven zodat de taken en verantwoordelijkheden van elke partij in de overgang naar inclusief onderwijs helder zijn en gedragen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De volgende onderwerpen vragen op landelijk niveau in ieder geval om een nadere uitwerking:</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Wet- en regelgeving</a:t>
            </a:r>
            <a:r>
              <a:rPr lang="nl-NL" sz="1800" kern="100" dirty="0">
                <a:effectLst/>
                <a:latin typeface="Calibri" panose="020F0502020204030204" pitchFamily="34" charset="0"/>
                <a:ea typeface="Calibri" panose="020F0502020204030204" pitchFamily="34" charset="0"/>
                <a:cs typeface="Calibri" panose="020F0502020204030204" pitchFamily="34" charset="0"/>
              </a:rPr>
              <a:t>. Onderzocht moet worden welke implicaties er zijn voor in ieder geval de Wet op de expertisecentra (WEC), de Wet op het primair onderwijs (WPO), de Wet voortgezet onderwijs 2020 (WVO 2020) en de Leerplichtwet. Ook de implicaties voor de zorgwetgeving moet onderzocht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Toezicht</a:t>
            </a:r>
            <a:r>
              <a:rPr lang="nl-NL" sz="1800" kern="100" dirty="0">
                <a:effectLst/>
                <a:latin typeface="Calibri" panose="020F0502020204030204" pitchFamily="34" charset="0"/>
                <a:ea typeface="Calibri" panose="020F0502020204030204" pitchFamily="34" charset="0"/>
                <a:cs typeface="Calibri" panose="020F0502020204030204" pitchFamily="34" charset="0"/>
              </a:rPr>
              <a:t>. Inclusief onderwijs vraagt om andere toezichtkaders. Samen met de inspectie moet worden bezien wat aanpassing van wet- en regelgeving in het kader van inclusief onderwijs betekent voor het toezicht op onderwijs en jeugdhulp/-zorg.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Bekostiging</a:t>
            </a:r>
            <a:r>
              <a:rPr lang="nl-NL" sz="1800" kern="100" dirty="0">
                <a:effectLst/>
                <a:latin typeface="Calibri" panose="020F0502020204030204" pitchFamily="34" charset="0"/>
                <a:ea typeface="Calibri" panose="020F0502020204030204" pitchFamily="34" charset="0"/>
                <a:cs typeface="Calibri" panose="020F0502020204030204" pitchFamily="34" charset="0"/>
              </a:rPr>
              <a:t>. Onderzocht moet worden op welke manier de bekostiging moet worden ingericht voor het goed kunnen bieden van inclusief onderwijs.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Huisvesting</a:t>
            </a:r>
            <a:r>
              <a:rPr lang="nl-NL" sz="1800" kern="100" dirty="0">
                <a:effectLst/>
                <a:latin typeface="Calibri" panose="020F0502020204030204" pitchFamily="34" charset="0"/>
                <a:ea typeface="Calibri" panose="020F0502020204030204" pitchFamily="34" charset="0"/>
                <a:cs typeface="Calibri" panose="020F0502020204030204" pitchFamily="34" charset="0"/>
              </a:rPr>
              <a:t>. Onderzocht moet worden welke aanpassingen aan de schoolgebouwen nodig zijn om een inclusief onderwijs te realiseren.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Samenwerking onderwijs,  jeugdhulp en zorg.</a:t>
            </a:r>
            <a:r>
              <a:rPr lang="nl-NL" sz="1800" kern="100" dirty="0">
                <a:effectLst/>
                <a:latin typeface="Calibri" panose="020F0502020204030204" pitchFamily="34" charset="0"/>
                <a:ea typeface="Calibri" panose="020F0502020204030204" pitchFamily="34" charset="0"/>
                <a:cs typeface="Calibri" panose="020F0502020204030204" pitchFamily="34" charset="0"/>
              </a:rPr>
              <a:t> Een deel van de kinderen heeft specialistische onderwijs- en/of zorgondersteuning nodig om te kunnen ontwikkelen. De expertise van het huidige gespecialiseerd onderwijs en de jeugdhulp is dan ook onmisbaar voor inclusief onderwijs, evenals een goede samenwerking tussen onderwijs en jeugdhulp. De samenwerking moet samen met het veld nog verder vorm gegeven worden.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Regie, rollen en verantwoordelijkheden</a:t>
            </a:r>
            <a:r>
              <a:rPr lang="nl-NL" sz="1800" kern="100" dirty="0">
                <a:effectLst/>
                <a:latin typeface="Calibri" panose="020F0502020204030204" pitchFamily="34" charset="0"/>
                <a:ea typeface="Calibri" panose="020F0502020204030204" pitchFamily="34" charset="0"/>
                <a:cs typeface="Calibri" panose="020F0502020204030204" pitchFamily="34" charset="0"/>
              </a:rPr>
              <a:t>. De rollen en verantwoordelijkheden van de schoolleider, het schoolbestuur, het samenwerkingsverband, de gemeente en alle andere betrokken partijen moeten verder uitgewerkt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Opleidingen leraren en schoolleiders</a:t>
            </a:r>
            <a:r>
              <a:rPr lang="nl-NL" sz="1800" kern="100" dirty="0">
                <a:effectLst/>
                <a:latin typeface="Calibri" panose="020F0502020204030204" pitchFamily="34" charset="0"/>
                <a:ea typeface="Calibri" panose="020F0502020204030204" pitchFamily="34" charset="0"/>
                <a:cs typeface="Calibri" panose="020F0502020204030204" pitchFamily="34" charset="0"/>
              </a:rPr>
              <a:t>: Het is van belang goed in kaart te brengen wat de startende leraar en schoolleider moet kennen en kunnen en welke kennis en vaardigheden op welk moment in de doorgaande professionalisering aan bod zou moeten komen. Daarnaast is het van belang meer zicht te krijgen op de ondersteuningsmogelijkheden van de leraar en de schoolleider.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Toegankelijkheid curriculum en leermiddelen</a:t>
            </a:r>
            <a:r>
              <a:rPr lang="nl-NL" sz="1800" kern="100" dirty="0">
                <a:effectLst/>
                <a:latin typeface="Calibri" panose="020F0502020204030204" pitchFamily="34" charset="0"/>
                <a:ea typeface="Calibri" panose="020F0502020204030204" pitchFamily="34" charset="0"/>
                <a:cs typeface="Calibri" panose="020F0502020204030204" pitchFamily="34" charset="0"/>
              </a:rPr>
              <a:t>: Het is van belang dat het curriculum en de leermiddelen toegankelijk, beschikbaar en passend zijn. Onderzocht moet worden wat ervoor nodig is om dit te realiseren.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Calibri" panose="020F0502020204030204" pitchFamily="34" charset="0"/>
              </a:rPr>
              <a:t>29 mei 2024 Debat Passend en inclusief onderwijs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Calibri" panose="020F0502020204030204" pitchFamily="34" charset="0"/>
              </a:rPr>
              <a:t>De impact van het realiseren van inclusief onderwijs is groot en vraagt veel van alle betrokkenen.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100"/>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Calibri" panose="020F0502020204030204" pitchFamily="34" charset="0"/>
              </a:rPr>
              <a:t>Het is dan ook van belang dit proces in gezamenlijkheid vorm te geven zodat de taken en verantwoordelijkheden van elke partij in de overgang naar inclusief onderwijs helder zijn en gedragen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De volgende onderwerpen vragen op landelijk niveau in ieder geval om een nadere uitwerking:</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Wet- en regelgeving</a:t>
            </a:r>
            <a:r>
              <a:rPr lang="nl-NL" sz="1800" kern="100" dirty="0">
                <a:effectLst/>
                <a:latin typeface="Calibri" panose="020F0502020204030204" pitchFamily="34" charset="0"/>
                <a:ea typeface="Calibri" panose="020F0502020204030204" pitchFamily="34" charset="0"/>
                <a:cs typeface="Calibri" panose="020F0502020204030204" pitchFamily="34" charset="0"/>
              </a:rPr>
              <a:t>. Onderzocht moet worden welke implicaties er zijn voor in ieder geval de Wet op de expertisecentra (WEC), de Wet op het primair onderwijs (WPO), de Wet voortgezet onderwijs 2020 (WVO 2020) en de Leerplichtwet. Ook de implicaties voor de zorgwetgeving moet onderzocht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Toezicht</a:t>
            </a:r>
            <a:r>
              <a:rPr lang="nl-NL" sz="1800" kern="100" dirty="0">
                <a:effectLst/>
                <a:latin typeface="Calibri" panose="020F0502020204030204" pitchFamily="34" charset="0"/>
                <a:ea typeface="Calibri" panose="020F0502020204030204" pitchFamily="34" charset="0"/>
                <a:cs typeface="Calibri" panose="020F0502020204030204" pitchFamily="34" charset="0"/>
              </a:rPr>
              <a:t>. Inclusief onderwijs vraagt om andere toezichtkaders. Samen met de inspectie moet worden bezien wat aanpassing van wet- en regelgeving in het kader van inclusief onderwijs betekent voor het toezicht op onderwijs en jeugdhulp/-zorg.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Bekostiging</a:t>
            </a:r>
            <a:r>
              <a:rPr lang="nl-NL" sz="1800" kern="100" dirty="0">
                <a:effectLst/>
                <a:latin typeface="Calibri" panose="020F0502020204030204" pitchFamily="34" charset="0"/>
                <a:ea typeface="Calibri" panose="020F0502020204030204" pitchFamily="34" charset="0"/>
                <a:cs typeface="Calibri" panose="020F0502020204030204" pitchFamily="34" charset="0"/>
              </a:rPr>
              <a:t>. Onderzocht moet worden op welke manier de bekostiging moet worden ingericht voor het goed kunnen bieden van inclusief onderwijs.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Huisvesting</a:t>
            </a:r>
            <a:r>
              <a:rPr lang="nl-NL" sz="1800" kern="100" dirty="0">
                <a:effectLst/>
                <a:latin typeface="Calibri" panose="020F0502020204030204" pitchFamily="34" charset="0"/>
                <a:ea typeface="Calibri" panose="020F0502020204030204" pitchFamily="34" charset="0"/>
                <a:cs typeface="Calibri" panose="020F0502020204030204" pitchFamily="34" charset="0"/>
              </a:rPr>
              <a:t>. Onderzocht moet worden welke aanpassingen aan de schoolgebouwen nodig zijn om een inclusief onderwijs te realiseren.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Samenwerking onderwijs,  jeugdhulp en zorg.</a:t>
            </a:r>
            <a:r>
              <a:rPr lang="nl-NL" sz="1800" kern="100" dirty="0">
                <a:effectLst/>
                <a:latin typeface="Calibri" panose="020F0502020204030204" pitchFamily="34" charset="0"/>
                <a:ea typeface="Calibri" panose="020F0502020204030204" pitchFamily="34" charset="0"/>
                <a:cs typeface="Calibri" panose="020F0502020204030204" pitchFamily="34" charset="0"/>
              </a:rPr>
              <a:t> Een deel van de kinderen heeft specialistische onderwijs- en/of zorgondersteuning nodig om te kunnen ontwikkelen. De expertise van het huidige gespecialiseerd onderwijs en de jeugdhulp is dan ook onmisbaar voor inclusief onderwijs, evenals een goede samenwerking tussen onderwijs en jeugdhulp. De samenwerking moet samen met het veld nog verder vorm gegeven worden.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Regie, rollen en verantwoordelijkheden</a:t>
            </a:r>
            <a:r>
              <a:rPr lang="nl-NL" sz="1800" kern="100" dirty="0">
                <a:effectLst/>
                <a:latin typeface="Calibri" panose="020F0502020204030204" pitchFamily="34" charset="0"/>
                <a:ea typeface="Calibri" panose="020F0502020204030204" pitchFamily="34" charset="0"/>
                <a:cs typeface="Calibri" panose="020F0502020204030204" pitchFamily="34" charset="0"/>
              </a:rPr>
              <a:t>. De rollen en verantwoordelijkheden van de schoolleider, het schoolbestuur, het samenwerkingsverband, de gemeente en alle andere betrokken partijen moeten verder uitgewerkt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Opleidingen leraren en schoolleiders</a:t>
            </a:r>
            <a:r>
              <a:rPr lang="nl-NL" sz="1800" kern="100" dirty="0">
                <a:effectLst/>
                <a:latin typeface="Calibri" panose="020F0502020204030204" pitchFamily="34" charset="0"/>
                <a:ea typeface="Calibri" panose="020F0502020204030204" pitchFamily="34" charset="0"/>
                <a:cs typeface="Calibri" panose="020F0502020204030204" pitchFamily="34" charset="0"/>
              </a:rPr>
              <a:t>: Het is van belang goed in kaart te brengen wat de startende leraar en schoolleider moet kennen en kunnen en welke kennis en vaardigheden op welk moment in de doorgaande professionalisering aan bod zou moeten komen. Daarnaast is het van belang meer zicht te krijgen op de ondersteuningsmogelijkheden van de leraar en de schoolleider.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100"/>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Calibri" panose="020F0502020204030204" pitchFamily="34" charset="0"/>
              </a:rPr>
              <a:t>Toegankelijkheid curriculum en leermiddelen</a:t>
            </a:r>
            <a:r>
              <a:rPr lang="nl-NL" sz="1800" kern="100" dirty="0">
                <a:effectLst/>
                <a:latin typeface="Calibri" panose="020F0502020204030204" pitchFamily="34" charset="0"/>
                <a:ea typeface="Calibri" panose="020F0502020204030204" pitchFamily="34" charset="0"/>
                <a:cs typeface="Calibri" panose="020F0502020204030204" pitchFamily="34" charset="0"/>
              </a:rPr>
              <a:t>: Het is van belang dat het curriculum en de leermiddelen toegankelijk, beschikbaar en passend zijn. Onderzocht moet worden wat ervoor nodig is om dit te realiseren.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2C824881-1A0E-A680-BCF2-BECFE3A51F8E}"/>
              </a:ext>
            </a:extLst>
          </p:cNvPr>
          <p:cNvSpPr>
            <a:spLocks noGrp="1"/>
          </p:cNvSpPr>
          <p:nvPr>
            <p:ph type="sldNum" sz="quarter" idx="5"/>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83001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kern="1200" dirty="0">
                <a:solidFill>
                  <a:schemeClr val="tx1"/>
                </a:solidFill>
                <a:effectLst/>
                <a:latin typeface="+mn-lt"/>
                <a:ea typeface="+mn-ea"/>
                <a:cs typeface="+mn-cs"/>
              </a:rPr>
              <a:t>Multidisciplinair</a:t>
            </a:r>
            <a:r>
              <a:rPr lang="nl-NL" sz="1200" kern="1200" dirty="0">
                <a:solidFill>
                  <a:schemeClr val="tx1"/>
                </a:solidFill>
                <a:effectLst/>
                <a:latin typeface="+mn-lt"/>
                <a:ea typeface="+mn-ea"/>
                <a:cs typeface="+mn-cs"/>
              </a:rPr>
              <a:t>: Professionals werken samen aan een gemeenschappelijk doel, maar ieder vanuit de eigen expertise en methodiek. Er is sprake van kennisdeling, maar geen integratie van werkwijzen. In een multidisciplinair schoolteam zorgt dit ervoor dat er een breed perspectief is op </a:t>
            </a:r>
            <a:r>
              <a:rPr lang="nl-NL" sz="1200" kern="1200" dirty="0" err="1">
                <a:solidFill>
                  <a:schemeClr val="tx1"/>
                </a:solidFill>
                <a:effectLst/>
                <a:latin typeface="+mn-lt"/>
                <a:ea typeface="+mn-ea"/>
                <a:cs typeface="+mn-cs"/>
              </a:rPr>
              <a:t>leerlingbehoeften</a:t>
            </a:r>
            <a:r>
              <a:rPr lang="nl-NL" sz="1200" kern="1200" dirty="0">
                <a:solidFill>
                  <a:schemeClr val="tx1"/>
                </a:solidFill>
                <a:effectLst/>
                <a:latin typeface="+mn-lt"/>
                <a:ea typeface="+mn-ea"/>
                <a:cs typeface="+mn-cs"/>
              </a:rPr>
              <a:t> en er in gezamenlijkheid besluiten kunnen worden genomen.   </a:t>
            </a:r>
          </a:p>
          <a:p>
            <a:r>
              <a:rPr lang="nl-NL" sz="1200" u="sng" kern="1200" dirty="0">
                <a:solidFill>
                  <a:schemeClr val="tx1"/>
                </a:solidFill>
                <a:effectLst/>
                <a:latin typeface="+mn-lt"/>
                <a:ea typeface="+mn-ea"/>
                <a:cs typeface="+mn-cs"/>
              </a:rPr>
              <a:t>Interdisciplinair</a:t>
            </a:r>
            <a:r>
              <a:rPr lang="nl-NL" sz="1200" kern="1200" dirty="0">
                <a:solidFill>
                  <a:schemeClr val="tx1"/>
                </a:solidFill>
                <a:effectLst/>
                <a:latin typeface="+mn-lt"/>
                <a:ea typeface="+mn-ea"/>
                <a:cs typeface="+mn-cs"/>
              </a:rPr>
              <a:t>: De samenwerking tussen de professionals gaat een stap verder door inzichten en methoden actief te integreren. Het team ontwikkelt gezamenlijke strategieën en oplossingen, waarbij grenzen tussen vakgebieden vervagen. Binnen een schoolteam leidt dit tot een dieper begrip van complexe vraagstukken en daarbij passende interventies.</a:t>
            </a:r>
          </a:p>
          <a:p>
            <a:r>
              <a:rPr lang="nl-NL" sz="1200" u="sng" kern="1200" dirty="0" err="1">
                <a:solidFill>
                  <a:schemeClr val="tx1"/>
                </a:solidFill>
                <a:effectLst/>
                <a:latin typeface="+mn-lt"/>
                <a:ea typeface="+mn-ea"/>
                <a:cs typeface="+mn-cs"/>
              </a:rPr>
              <a:t>Transdisciplinair</a:t>
            </a:r>
            <a:r>
              <a:rPr lang="nl-NL" sz="1200" kern="1200" dirty="0">
                <a:solidFill>
                  <a:schemeClr val="tx1"/>
                </a:solidFill>
                <a:effectLst/>
                <a:latin typeface="+mn-lt"/>
                <a:ea typeface="+mn-ea"/>
                <a:cs typeface="+mn-cs"/>
              </a:rPr>
              <a:t>: In deze vorm van samenwerking betrekken de professionals ook externe partners, zoals experts, maatschappelijke organisaties of beleidsmakers. Samen wordt kennis ontwikkeld en toegepast om oplossingen te creëren die zowel wetenschappelijk onderbouwd als maatschappelijk relevant zijn.</a:t>
            </a:r>
          </a:p>
          <a:p>
            <a:r>
              <a:rPr lang="nl-NL" sz="1200" kern="1200" dirty="0">
                <a:solidFill>
                  <a:schemeClr val="tx1"/>
                </a:solidFill>
                <a:effectLst/>
                <a:latin typeface="+mn-lt"/>
                <a:ea typeface="+mn-ea"/>
                <a:cs typeface="+mn-cs"/>
              </a:rPr>
              <a:t>De term multidisciplinaire schoolteams benadrukt onvoldoende het belang van het actief integreren van expertise en inzichten door alle professionals binnen en buiten de school. De termen interdisciplinair en </a:t>
            </a:r>
            <a:r>
              <a:rPr lang="nl-NL" sz="1200" kern="1200" dirty="0" err="1">
                <a:solidFill>
                  <a:schemeClr val="tx1"/>
                </a:solidFill>
                <a:effectLst/>
                <a:latin typeface="+mn-lt"/>
                <a:ea typeface="+mn-ea"/>
                <a:cs typeface="+mn-cs"/>
              </a:rPr>
              <a:t>transdisciplinair</a:t>
            </a:r>
            <a:r>
              <a:rPr lang="nl-NL" sz="1200" kern="1200" dirty="0">
                <a:solidFill>
                  <a:schemeClr val="tx1"/>
                </a:solidFill>
                <a:effectLst/>
                <a:latin typeface="+mn-lt"/>
                <a:ea typeface="+mn-ea"/>
                <a:cs typeface="+mn-cs"/>
              </a:rPr>
              <a:t> dekken de lading beter.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Waar het gaat om samenwerking binnen het schoolteam wordt gesproken over </a:t>
            </a:r>
            <a:r>
              <a:rPr lang="nl-NL" sz="1200" b="1" u="sng" kern="1200" dirty="0">
                <a:solidFill>
                  <a:schemeClr val="tx1"/>
                </a:solidFill>
                <a:effectLst/>
                <a:latin typeface="+mn-lt"/>
                <a:ea typeface="+mn-ea"/>
                <a:cs typeface="+mn-cs"/>
              </a:rPr>
              <a:t>interdisciplinaire samenwerking</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Waar het gaat om de samenwerking van het schoolteam met partners om de school wordt in deze notitie gesproken over</a:t>
            </a:r>
            <a:r>
              <a:rPr lang="nl-NL" sz="1200" b="1" kern="1200" dirty="0">
                <a:solidFill>
                  <a:schemeClr val="tx1"/>
                </a:solidFill>
                <a:effectLst/>
                <a:latin typeface="+mn-lt"/>
                <a:ea typeface="+mn-ea"/>
                <a:cs typeface="+mn-cs"/>
              </a:rPr>
              <a:t> </a:t>
            </a:r>
            <a:r>
              <a:rPr lang="nl-NL" sz="1200" b="1" u="sng" kern="1200" dirty="0" err="1">
                <a:solidFill>
                  <a:schemeClr val="tx1"/>
                </a:solidFill>
                <a:effectLst/>
                <a:latin typeface="+mn-lt"/>
                <a:ea typeface="+mn-ea"/>
                <a:cs typeface="+mn-cs"/>
              </a:rPr>
              <a:t>transdisciplinaire</a:t>
            </a:r>
            <a:r>
              <a:rPr lang="nl-NL" sz="1200" b="1" u="sng" kern="1200" dirty="0">
                <a:solidFill>
                  <a:schemeClr val="tx1"/>
                </a:solidFill>
                <a:effectLst/>
                <a:latin typeface="+mn-lt"/>
                <a:ea typeface="+mn-ea"/>
                <a:cs typeface="+mn-cs"/>
              </a:rPr>
              <a:t> samenwerking.</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3065773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322832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F1A99-E714-A341-9A15-E173FCEA18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2E2D1C-12C3-4E12-DBA1-87A44544B3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66377B6-A84B-7A19-48B5-5F3AB45CB481}"/>
              </a:ext>
            </a:extLst>
          </p:cNvPr>
          <p:cNvSpPr>
            <a:spLocks noGrp="1"/>
          </p:cNvSpPr>
          <p:nvPr>
            <p:ph type="body" idx="1"/>
          </p:nvPr>
        </p:nvSpPr>
        <p:spPr/>
        <p:txBody>
          <a:bodyPr/>
          <a:lstStyle/>
          <a:p>
            <a:r>
              <a:rPr lang="nl-NL" sz="1200" u="sng" kern="1200" dirty="0">
                <a:solidFill>
                  <a:schemeClr val="tx1"/>
                </a:solidFill>
                <a:effectLst/>
                <a:latin typeface="+mn-lt"/>
                <a:ea typeface="+mn-ea"/>
                <a:cs typeface="+mn-cs"/>
              </a:rPr>
              <a:t>Multidisciplinair</a:t>
            </a:r>
            <a:r>
              <a:rPr lang="nl-NL" sz="1200" kern="1200" dirty="0">
                <a:solidFill>
                  <a:schemeClr val="tx1"/>
                </a:solidFill>
                <a:effectLst/>
                <a:latin typeface="+mn-lt"/>
                <a:ea typeface="+mn-ea"/>
                <a:cs typeface="+mn-cs"/>
              </a:rPr>
              <a:t>: Professionals werken samen aan een gemeenschappelijk doel, maar ieder vanuit de eigen expertise en methodiek. Er is sprake van kennisdeling, maar geen integratie van werkwijzen. In een multidisciplinair schoolteam zorgt dit ervoor dat er een breed perspectief is op </a:t>
            </a:r>
            <a:r>
              <a:rPr lang="nl-NL" sz="1200" kern="1200" dirty="0" err="1">
                <a:solidFill>
                  <a:schemeClr val="tx1"/>
                </a:solidFill>
                <a:effectLst/>
                <a:latin typeface="+mn-lt"/>
                <a:ea typeface="+mn-ea"/>
                <a:cs typeface="+mn-cs"/>
              </a:rPr>
              <a:t>leerlingbehoeften</a:t>
            </a:r>
            <a:r>
              <a:rPr lang="nl-NL" sz="1200" kern="1200" dirty="0">
                <a:solidFill>
                  <a:schemeClr val="tx1"/>
                </a:solidFill>
                <a:effectLst/>
                <a:latin typeface="+mn-lt"/>
                <a:ea typeface="+mn-ea"/>
                <a:cs typeface="+mn-cs"/>
              </a:rPr>
              <a:t> en er in gezamenlijkheid besluiten kunnen worden genomen.   </a:t>
            </a:r>
          </a:p>
          <a:p>
            <a:r>
              <a:rPr lang="nl-NL" sz="1200" u="sng" kern="1200" dirty="0">
                <a:solidFill>
                  <a:schemeClr val="tx1"/>
                </a:solidFill>
                <a:effectLst/>
                <a:latin typeface="+mn-lt"/>
                <a:ea typeface="+mn-ea"/>
                <a:cs typeface="+mn-cs"/>
              </a:rPr>
              <a:t>Interdisciplinair</a:t>
            </a:r>
            <a:r>
              <a:rPr lang="nl-NL" sz="1200" kern="1200" dirty="0">
                <a:solidFill>
                  <a:schemeClr val="tx1"/>
                </a:solidFill>
                <a:effectLst/>
                <a:latin typeface="+mn-lt"/>
                <a:ea typeface="+mn-ea"/>
                <a:cs typeface="+mn-cs"/>
              </a:rPr>
              <a:t>: De samenwerking tussen de professionals gaat een stap verder door inzichten en methoden actief te integreren. Het team ontwikkelt gezamenlijke strategieën en oplossingen, waarbij grenzen tussen vakgebieden vervagen. Binnen een schoolteam leidt dit tot een dieper begrip van complexe vraagstukken en daarbij passende interventies.</a:t>
            </a:r>
          </a:p>
          <a:p>
            <a:r>
              <a:rPr lang="nl-NL" sz="1200" u="sng" kern="1200" dirty="0" err="1">
                <a:solidFill>
                  <a:schemeClr val="tx1"/>
                </a:solidFill>
                <a:effectLst/>
                <a:latin typeface="+mn-lt"/>
                <a:ea typeface="+mn-ea"/>
                <a:cs typeface="+mn-cs"/>
              </a:rPr>
              <a:t>Transdisciplinair</a:t>
            </a:r>
            <a:r>
              <a:rPr lang="nl-NL" sz="1200" kern="1200" dirty="0">
                <a:solidFill>
                  <a:schemeClr val="tx1"/>
                </a:solidFill>
                <a:effectLst/>
                <a:latin typeface="+mn-lt"/>
                <a:ea typeface="+mn-ea"/>
                <a:cs typeface="+mn-cs"/>
              </a:rPr>
              <a:t>: In deze vorm van samenwerking betrekken de professionals ook externe partners, zoals experts, maatschappelijke organisaties of beleidsmakers. Samen wordt kennis ontwikkeld en toegepast om oplossingen te creëren die zowel wetenschappelijk onderbouwd als maatschappelijk relevant zijn.</a:t>
            </a:r>
          </a:p>
          <a:p>
            <a:r>
              <a:rPr lang="nl-NL" sz="1200" kern="1200" dirty="0">
                <a:solidFill>
                  <a:schemeClr val="tx1"/>
                </a:solidFill>
                <a:effectLst/>
                <a:latin typeface="+mn-lt"/>
                <a:ea typeface="+mn-ea"/>
                <a:cs typeface="+mn-cs"/>
              </a:rPr>
              <a:t>De term multidisciplinaire schoolteams benadrukt onvoldoende het belang van het actief integreren van expertise en inzichten door alle professionals binnen en buiten de school. De termen interdisciplinair en </a:t>
            </a:r>
            <a:r>
              <a:rPr lang="nl-NL" sz="1200" kern="1200" dirty="0" err="1">
                <a:solidFill>
                  <a:schemeClr val="tx1"/>
                </a:solidFill>
                <a:effectLst/>
                <a:latin typeface="+mn-lt"/>
                <a:ea typeface="+mn-ea"/>
                <a:cs typeface="+mn-cs"/>
              </a:rPr>
              <a:t>transdisciplinair</a:t>
            </a:r>
            <a:r>
              <a:rPr lang="nl-NL" sz="1200" kern="1200" dirty="0">
                <a:solidFill>
                  <a:schemeClr val="tx1"/>
                </a:solidFill>
                <a:effectLst/>
                <a:latin typeface="+mn-lt"/>
                <a:ea typeface="+mn-ea"/>
                <a:cs typeface="+mn-cs"/>
              </a:rPr>
              <a:t> dekken de lading beter.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Waar het gaat om samenwerking binnen het schoolteam wordt gesproken over </a:t>
            </a:r>
            <a:r>
              <a:rPr lang="nl-NL" sz="1200" b="1" u="sng" kern="1200" dirty="0">
                <a:solidFill>
                  <a:schemeClr val="tx1"/>
                </a:solidFill>
                <a:effectLst/>
                <a:latin typeface="+mn-lt"/>
                <a:ea typeface="+mn-ea"/>
                <a:cs typeface="+mn-cs"/>
              </a:rPr>
              <a:t>interdisciplinaire samenwerking</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Waar het gaat om de samenwerking van het schoolteam met partners om de school wordt in deze notitie gesproken over</a:t>
            </a:r>
            <a:r>
              <a:rPr lang="nl-NL" sz="1200" b="1" kern="1200" dirty="0">
                <a:solidFill>
                  <a:schemeClr val="tx1"/>
                </a:solidFill>
                <a:effectLst/>
                <a:latin typeface="+mn-lt"/>
                <a:ea typeface="+mn-ea"/>
                <a:cs typeface="+mn-cs"/>
              </a:rPr>
              <a:t> </a:t>
            </a:r>
            <a:r>
              <a:rPr lang="nl-NL" sz="1200" b="1" u="sng" kern="1200" dirty="0" err="1">
                <a:solidFill>
                  <a:schemeClr val="tx1"/>
                </a:solidFill>
                <a:effectLst/>
                <a:latin typeface="+mn-lt"/>
                <a:ea typeface="+mn-ea"/>
                <a:cs typeface="+mn-cs"/>
              </a:rPr>
              <a:t>transdisciplinaire</a:t>
            </a:r>
            <a:r>
              <a:rPr lang="nl-NL" sz="1200" b="1" u="sng" kern="1200" dirty="0">
                <a:solidFill>
                  <a:schemeClr val="tx1"/>
                </a:solidFill>
                <a:effectLst/>
                <a:latin typeface="+mn-lt"/>
                <a:ea typeface="+mn-ea"/>
                <a:cs typeface="+mn-cs"/>
              </a:rPr>
              <a:t> samenwerking.</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a:extLst>
              <a:ext uri="{FF2B5EF4-FFF2-40B4-BE49-F238E27FC236}">
                <a16:creationId xmlns:a16="http://schemas.microsoft.com/office/drawing/2014/main" id="{E0761ADA-66DA-21D1-11BF-38E790FC7FF0}"/>
              </a:ext>
            </a:extLst>
          </p:cNvPr>
          <p:cNvSpPr>
            <a:spLocks noGrp="1"/>
          </p:cNvSpPr>
          <p:nvPr>
            <p:ph type="sldNum" sz="quarter" idx="5"/>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2639236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6536A7C-7293-7B4F-9A08-B52F28B00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dirty="0"/>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5" name="Titel 4">
            <a:extLst>
              <a:ext uri="{FF2B5EF4-FFF2-40B4-BE49-F238E27FC236}">
                <a16:creationId xmlns:a16="http://schemas.microsoft.com/office/drawing/2014/main" id="{A1384A7D-D4DA-7489-9860-890A8350019D}"/>
              </a:ext>
            </a:extLst>
          </p:cNvPr>
          <p:cNvSpPr>
            <a:spLocks noGrp="1"/>
          </p:cNvSpPr>
          <p:nvPr>
            <p:ph type="title"/>
          </p:nvPr>
        </p:nvSpPr>
        <p:spPr/>
        <p:txBody>
          <a:bodyPr/>
          <a:lstStyle>
            <a:lvl1pPr>
              <a:defRPr>
                <a:solidFill>
                  <a:srgbClr val="76D2B6"/>
                </a:solidFill>
              </a:defRPr>
            </a:lvl1pPr>
          </a:lstStyle>
          <a:p>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dirty="0"/>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dirty="0"/>
              <a:t>Klikken om de tekststijl van het model te bewerken</a:t>
            </a:r>
          </a:p>
        </p:txBody>
      </p:sp>
      <p:sp>
        <p:nvSpPr>
          <p:cNvPr id="10" name="Titel 9"/>
          <p:cNvSpPr>
            <a:spLocks noGrp="1"/>
          </p:cNvSpPr>
          <p:nvPr>
            <p:ph type="title"/>
          </p:nvPr>
        </p:nvSpPr>
        <p:spPr/>
        <p:txBody>
          <a:bodyPr/>
          <a:lstStyle>
            <a:lvl1pPr>
              <a:defRPr>
                <a:solidFill>
                  <a:srgbClr val="76D2B6"/>
                </a:solidFill>
              </a:defRPr>
            </a:lvl1pPr>
          </a:lstStyle>
          <a:p>
            <a:r>
              <a:rPr lang="nl-NL" dirty="0"/>
              <a:t>Klik om stijl te bewerken</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76D2B6"/>
                </a:solidFill>
              </a:defRPr>
            </a:lvl1pPr>
          </a:lstStyle>
          <a:p>
            <a:r>
              <a:rPr lang="nl-NL" dirty="0"/>
              <a:t>Klik om stijl te bewerken</a:t>
            </a:r>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lvl1pPr>
              <a:defRPr>
                <a:solidFill>
                  <a:srgbClr val="76D2B6"/>
                </a:solidFill>
              </a:defRPr>
            </a:lvl1pPr>
          </a:lstStyle>
          <a:p>
            <a:r>
              <a:rPr lang="nl-NL" dirty="0"/>
              <a:t>Klik om stijl te bewerken</a:t>
            </a:r>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rgbClr val="76D2B6"/>
                </a:solidFill>
              </a:defRPr>
            </a:lvl1pPr>
          </a:lstStyle>
          <a:p>
            <a:r>
              <a:rPr lang="nl-NL" dirty="0"/>
              <a:t>Klik om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rgbClr val="76D2B6"/>
                </a:solidFill>
              </a:defRPr>
            </a:lvl1pPr>
          </a:lstStyle>
          <a:p>
            <a:r>
              <a:rPr lang="nl-NL" dirty="0"/>
              <a:t>Klik om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pic>
        <p:nvPicPr>
          <p:cNvPr id="9" name="Afbeelding 8">
            <a:extLst>
              <a:ext uri="{FF2B5EF4-FFF2-40B4-BE49-F238E27FC236}">
                <a16:creationId xmlns:a16="http://schemas.microsoft.com/office/drawing/2014/main" id="{D97D35B0-A00D-BC4C-B3AF-D9CEF697B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lvl1pPr>
              <a:defRPr>
                <a:solidFill>
                  <a:schemeClr val="tx1"/>
                </a:solidFill>
              </a:defRPr>
            </a:lvl1pPr>
          </a:lstStyle>
          <a:p>
            <a:pPr lvl="0"/>
            <a:r>
              <a:rPr lang="nl-NL" dirty="0"/>
              <a:t>Klikken om de tekststijl van het model te bewerken</a:t>
            </a:r>
          </a:p>
        </p:txBody>
      </p:sp>
      <p:pic>
        <p:nvPicPr>
          <p:cNvPr id="9" name="Afbeelding 8">
            <a:extLst>
              <a:ext uri="{FF2B5EF4-FFF2-40B4-BE49-F238E27FC236}">
                <a16:creationId xmlns:a16="http://schemas.microsoft.com/office/drawing/2014/main" id="{336D8277-B720-174D-B5B3-C63F2B5A7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lvl1pPr>
              <a:defRPr>
                <a:solidFill>
                  <a:srgbClr val="76D2B6"/>
                </a:solidFill>
              </a:defRPr>
            </a:lvl1pPr>
          </a:lstStyle>
          <a:p>
            <a:r>
              <a:rPr lang="nl-NL" dirty="0"/>
              <a:t>Klik om stijl te bewerken</a:t>
            </a:r>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dirty="0"/>
              <a:t>Klikken om de tekststijl van het model te bewerken</a:t>
            </a:r>
          </a:p>
        </p:txBody>
      </p:sp>
      <p:sp>
        <p:nvSpPr>
          <p:cNvPr id="2" name="Titel 1"/>
          <p:cNvSpPr>
            <a:spLocks noGrp="1"/>
          </p:cNvSpPr>
          <p:nvPr>
            <p:ph type="title"/>
          </p:nvPr>
        </p:nvSpPr>
        <p:spPr/>
        <p:txBody>
          <a:bodyPr/>
          <a:lstStyle>
            <a:lvl1pPr>
              <a:defRPr>
                <a:solidFill>
                  <a:srgbClr val="76D2B6"/>
                </a:solidFill>
              </a:defRPr>
            </a:lvl1pPr>
          </a:lstStyle>
          <a:p>
            <a:r>
              <a:rPr lang="nl-NL" dirty="0"/>
              <a:t>Klik om stijl te bewerken</a:t>
            </a:r>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0BEE2FA-08FD-6844-A5BB-1041E77A4D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pic>
        <p:nvPicPr>
          <p:cNvPr id="12" name="Afbeelding 11">
            <a:extLst>
              <a:ext uri="{FF2B5EF4-FFF2-40B4-BE49-F238E27FC236}">
                <a16:creationId xmlns:a16="http://schemas.microsoft.com/office/drawing/2014/main" id="{BA4466F7-66FF-7440-943F-4BA1E995B0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5841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rgbClr val="76D2B6"/>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Klikken om de tekststijl van het model te bewerken</a:t>
            </a:r>
          </a:p>
        </p:txBody>
      </p:sp>
    </p:spTree>
    <p:extLst>
      <p:ext uri="{BB962C8B-B14F-4D97-AF65-F5344CB8AC3E}">
        <p14:creationId xmlns:p14="http://schemas.microsoft.com/office/powerpoint/2010/main" val="953171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lvl1pPr>
              <a:defRPr>
                <a:solidFill>
                  <a:srgbClr val="76D2B6"/>
                </a:solidFill>
              </a:defRPr>
            </a:lvl1pPr>
          </a:lstStyle>
          <a:p>
            <a:r>
              <a:rPr lang="nl-NL" dirty="0"/>
              <a:t>Klik om stijl te bewerken</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438D7B86-9827-5547-9BEE-2215A2D0C6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rgbClr val="76D2B6"/>
                </a:solidFill>
              </a:defRPr>
            </a:lvl1pPr>
          </a:lstStyle>
          <a:p>
            <a:r>
              <a:rPr lang="nl-NL" dirty="0"/>
              <a:t>Klik om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Tree>
    <p:extLst>
      <p:ext uri="{BB962C8B-B14F-4D97-AF65-F5344CB8AC3E}">
        <p14:creationId xmlns:p14="http://schemas.microsoft.com/office/powerpoint/2010/main" val="259000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rgbClr val="76D2B6"/>
                </a:solidFill>
              </a:defRPr>
            </a:lvl1pPr>
          </a:lstStyle>
          <a:p>
            <a:r>
              <a:rPr lang="nl-NL" dirty="0"/>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Tree>
    <p:extLst>
      <p:ext uri="{BB962C8B-B14F-4D97-AF65-F5344CB8AC3E}">
        <p14:creationId xmlns:p14="http://schemas.microsoft.com/office/powerpoint/2010/main" val="2208688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pic>
        <p:nvPicPr>
          <p:cNvPr id="11" name="Afbeelding 10">
            <a:extLst>
              <a:ext uri="{FF2B5EF4-FFF2-40B4-BE49-F238E27FC236}">
                <a16:creationId xmlns:a16="http://schemas.microsoft.com/office/drawing/2014/main" id="{D1BACB65-F63F-454C-9757-F8266C1F3E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4" name="Afbeelding 13">
            <a:extLst>
              <a:ext uri="{FF2B5EF4-FFF2-40B4-BE49-F238E27FC236}">
                <a16:creationId xmlns:a16="http://schemas.microsoft.com/office/drawing/2014/main" id="{07B54F1D-5963-3C4B-A1C0-DBDFA458D5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4" name="Afbeelding 13">
            <a:extLst>
              <a:ext uri="{FF2B5EF4-FFF2-40B4-BE49-F238E27FC236}">
                <a16:creationId xmlns:a16="http://schemas.microsoft.com/office/drawing/2014/main" id="{82ADB06B-1F91-2743-9280-06BA151DB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3" name="Afbeelding 12">
            <a:extLst>
              <a:ext uri="{FF2B5EF4-FFF2-40B4-BE49-F238E27FC236}">
                <a16:creationId xmlns:a16="http://schemas.microsoft.com/office/drawing/2014/main" id="{18005DB3-A803-EA45-9B51-D276E955D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0" name="Afbeelding 9">
            <a:extLst>
              <a:ext uri="{FF2B5EF4-FFF2-40B4-BE49-F238E27FC236}">
                <a16:creationId xmlns:a16="http://schemas.microsoft.com/office/drawing/2014/main" id="{B40302EF-B2B6-DA4E-B976-A001A24AD9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831C5536-20D5-AD41-9B90-902BFEAD1F6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D8C1CA5-17FC-4D4B-AACB-CA708DE30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E21F4804-2FCD-3A4C-932B-6EF2797AAC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22" name="Tijdelijke aanduiding voor tekst 2"/>
          <p:cNvSpPr>
            <a:spLocks noGrp="1"/>
          </p:cNvSpPr>
          <p:nvPr>
            <p:ph type="body" sz="quarter" idx="10"/>
          </p:nvPr>
        </p:nvSpPr>
        <p:spPr>
          <a:xfrm>
            <a:off x="6418727" y="998445"/>
            <a:ext cx="1373005" cy="817563"/>
          </a:xfrm>
        </p:spPr>
        <p:txBody>
          <a:bodyPr bIns="46800" anchor="b" anchorCtr="0">
            <a:normAutofit/>
          </a:bodyPr>
          <a:lstStyle>
            <a:lvl1pPr marL="0" indent="0" algn="r">
              <a:buNone/>
              <a:defRPr sz="4800">
                <a:solidFill>
                  <a:schemeClr val="tx1"/>
                </a:solidFill>
              </a:defRPr>
            </a:lvl1pPr>
          </a:lstStyle>
          <a:p>
            <a:pPr lvl="0"/>
            <a:endParaRPr lang="nl-NL" dirty="0"/>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1"/>
                </a:solidFill>
              </a:defRPr>
            </a:lvl1pPr>
          </a:lstStyle>
          <a:p>
            <a:pPr lvl="0"/>
            <a:r>
              <a:rPr lang="nl-NL" dirty="0"/>
              <a:t>#</a:t>
            </a:r>
          </a:p>
        </p:txBody>
      </p:sp>
      <p:pic>
        <p:nvPicPr>
          <p:cNvPr id="21" name="Afbeelding 20">
            <a:extLst>
              <a:ext uri="{FF2B5EF4-FFF2-40B4-BE49-F238E27FC236}">
                <a16:creationId xmlns:a16="http://schemas.microsoft.com/office/drawing/2014/main" id="{071F31B8-D7BF-964A-9976-98530F860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
        <p:nvSpPr>
          <p:cNvPr id="2" name="Titel 1">
            <a:extLst>
              <a:ext uri="{FF2B5EF4-FFF2-40B4-BE49-F238E27FC236}">
                <a16:creationId xmlns:a16="http://schemas.microsoft.com/office/drawing/2014/main" id="{29B0D36F-DA91-9F4C-8DCA-4723D0CC4AAF}"/>
              </a:ext>
            </a:extLst>
          </p:cNvPr>
          <p:cNvSpPr>
            <a:spLocks noGrp="1"/>
          </p:cNvSpPr>
          <p:nvPr>
            <p:ph type="title"/>
          </p:nvPr>
        </p:nvSpPr>
        <p:spPr>
          <a:xfrm>
            <a:off x="635000" y="1052513"/>
            <a:ext cx="4732647" cy="948047"/>
          </a:xfrm>
        </p:spPr>
        <p:txBody>
          <a:bodyPr/>
          <a:lstStyle>
            <a:lvl1pPr>
              <a:defRPr>
                <a:solidFill>
                  <a:schemeClr val="tx1"/>
                </a:solidFill>
              </a:defRPr>
            </a:lvl1pPr>
          </a:lstStyle>
          <a:p>
            <a:r>
              <a:rPr lang="nl-NL" dirty="0"/>
              <a:t>Klik om stijl te bewerken</a:t>
            </a:r>
          </a:p>
        </p:txBody>
      </p:sp>
    </p:spTree>
    <p:extLst>
      <p:ext uri="{BB962C8B-B14F-4D97-AF65-F5344CB8AC3E}">
        <p14:creationId xmlns:p14="http://schemas.microsoft.com/office/powerpoint/2010/main" val="34815522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0"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dirty="0"/>
              <a:t>Klik op het pictogram als u een afbeelding wilt toevoegen</a:t>
            </a:r>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Klikken om de tekststijl van het model te bewerken</a:t>
            </a:r>
          </a:p>
        </p:txBody>
      </p:sp>
      <p:pic>
        <p:nvPicPr>
          <p:cNvPr id="12" name="Afbeelding 11">
            <a:extLst>
              <a:ext uri="{FF2B5EF4-FFF2-40B4-BE49-F238E27FC236}">
                <a16:creationId xmlns:a16="http://schemas.microsoft.com/office/drawing/2014/main" id="{6E726CDE-A2C6-814E-BF73-F95847F0F5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
        <p:nvSpPr>
          <p:cNvPr id="2" name="Titel 1">
            <a:extLst>
              <a:ext uri="{FF2B5EF4-FFF2-40B4-BE49-F238E27FC236}">
                <a16:creationId xmlns:a16="http://schemas.microsoft.com/office/drawing/2014/main" id="{4442A51F-A1FD-5FBA-2EDE-B8DE608F0429}"/>
              </a:ext>
            </a:extLst>
          </p:cNvPr>
          <p:cNvSpPr>
            <a:spLocks noGrp="1"/>
          </p:cNvSpPr>
          <p:nvPr>
            <p:ph type="title"/>
          </p:nvPr>
        </p:nvSpPr>
        <p:spPr/>
        <p:txBody>
          <a:bodyPr/>
          <a:lstStyle>
            <a:lvl1pPr>
              <a:defRPr>
                <a:solidFill>
                  <a:srgbClr val="76D2B6"/>
                </a:solidFill>
              </a:defRPr>
            </a:lvl1pPr>
          </a:lstStyle>
          <a:p>
            <a:r>
              <a:rPr lang="nl-NL" dirty="0"/>
              <a:t>Klik om stijl te bewerken</a:t>
            </a:r>
          </a:p>
        </p:txBody>
      </p:sp>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11" name="Afbeelding 10">
            <a:extLst>
              <a:ext uri="{FF2B5EF4-FFF2-40B4-BE49-F238E27FC236}">
                <a16:creationId xmlns:a16="http://schemas.microsoft.com/office/drawing/2014/main" id="{B9E8A857-1024-0042-8254-C3EBB1CC31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6"/>
            <a:endParaRPr lang="nl-NL" dirty="0"/>
          </a:p>
          <a:p>
            <a:pPr lvl="6"/>
            <a:r>
              <a:rPr lang="nl-NL" dirty="0"/>
              <a:t>Zevende niveau</a:t>
            </a:r>
          </a:p>
          <a:p>
            <a:pPr lvl="7"/>
            <a:r>
              <a:rPr lang="nl-NL" dirty="0"/>
              <a:t>Achtste niveau</a:t>
            </a:r>
          </a:p>
          <a:p>
            <a:pPr lvl="8"/>
            <a:r>
              <a:rPr lang="nl-NL" dirty="0"/>
              <a:t>Negende niveau</a:t>
            </a:r>
          </a:p>
          <a:p>
            <a:pPr lvl="8"/>
            <a:endParaRPr lang="nl-NL" dirty="0"/>
          </a:p>
        </p:txBody>
      </p:sp>
      <p:pic>
        <p:nvPicPr>
          <p:cNvPr id="8" name="Afbeelding 7">
            <a:extLst>
              <a:ext uri="{FF2B5EF4-FFF2-40B4-BE49-F238E27FC236}">
                <a16:creationId xmlns:a16="http://schemas.microsoft.com/office/drawing/2014/main" id="{3D4649E4-0867-DC49-B255-3BA5E7E7EDF9}"/>
              </a:ext>
            </a:extLst>
          </p:cNvPr>
          <p:cNvPicPr>
            <a:picLocks noChangeAspect="1"/>
          </p:cNvPicPr>
          <p:nvPr userDrawn="1"/>
        </p:nvPicPr>
        <p:blipFill rotWithShape="1">
          <a:blip r:embed="rId37"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2" r:id="rId30"/>
    <p:sldLayoutId id="2147483721" r:id="rId31"/>
    <p:sldLayoutId id="2147483700" r:id="rId32"/>
    <p:sldLayoutId id="2147483692" r:id="rId33"/>
    <p:sldLayoutId id="2147483722" r:id="rId34"/>
    <p:sldLayoutId id="2147483723" r:id="rId35"/>
  </p:sldLayoutIdLst>
  <p:hf hdr="0"/>
  <p:txStyles>
    <p:titleStyle>
      <a:lvl1pPr algn="l" defTabSz="914400" rtl="0" eaLnBrk="1" latinLnBrk="0" hangingPunct="1">
        <a:lnSpc>
          <a:spcPct val="90000"/>
        </a:lnSpc>
        <a:spcBef>
          <a:spcPct val="0"/>
        </a:spcBef>
        <a:buNone/>
        <a:defRPr sz="3600" b="0" kern="1200" baseline="0">
          <a:solidFill>
            <a:srgbClr val="76D2B6"/>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002060"/>
        </a:buClr>
        <a:buSzPct val="8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02060"/>
        </a:buClr>
        <a:buFont typeface="Courier New" panose="02070309020205020404" pitchFamily="49" charset="0"/>
        <a:buChar char="o"/>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02060"/>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02060"/>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CB26656-2E82-5342-BD33-4A67EBB7F43A}"/>
              </a:ext>
            </a:extLst>
          </p:cNvPr>
          <p:cNvSpPr txBox="1"/>
          <p:nvPr/>
        </p:nvSpPr>
        <p:spPr>
          <a:xfrm>
            <a:off x="5307980" y="-1828800"/>
            <a:ext cx="3233854"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nl-NL" dirty="0"/>
          </a:p>
        </p:txBody>
      </p:sp>
      <p:pic>
        <p:nvPicPr>
          <p:cNvPr id="4" name="Afbeelding 3">
            <a:extLst>
              <a:ext uri="{FF2B5EF4-FFF2-40B4-BE49-F238E27FC236}">
                <a16:creationId xmlns:a16="http://schemas.microsoft.com/office/drawing/2014/main" id="{1F697B84-0B9A-7623-1B82-C65102D9683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3202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5FC1C-1D73-B7D0-F83D-600E36E7289F}"/>
            </a:ext>
          </a:extLst>
        </p:cNvPr>
        <p:cNvGrpSpPr/>
        <p:nvPr/>
      </p:nvGrpSpPr>
      <p:grpSpPr>
        <a:xfrm>
          <a:off x="0" y="0"/>
          <a:ext cx="0" cy="0"/>
          <a:chOff x="0" y="0"/>
          <a:chExt cx="0" cy="0"/>
        </a:xfrm>
      </p:grpSpPr>
      <p:pic>
        <p:nvPicPr>
          <p:cNvPr id="5" name="Afbeelding 4" descr="Afbeelding met tekst, tekenfilm, ontwerp, illustratie&#10;&#10;Door AI gegenereerde inhoud is mogelijk onjuist.">
            <a:extLst>
              <a:ext uri="{FF2B5EF4-FFF2-40B4-BE49-F238E27FC236}">
                <a16:creationId xmlns:a16="http://schemas.microsoft.com/office/drawing/2014/main" id="{0755701E-5BEE-58E1-B828-30340EFDB682}"/>
              </a:ext>
            </a:extLst>
          </p:cNvPr>
          <p:cNvPicPr>
            <a:picLocks noChangeAspect="1"/>
          </p:cNvPicPr>
          <p:nvPr/>
        </p:nvPicPr>
        <p:blipFill>
          <a:blip r:embed="rId3"/>
          <a:stretch>
            <a:fillRect/>
          </a:stretch>
        </p:blipFill>
        <p:spPr>
          <a:xfrm>
            <a:off x="836018" y="614014"/>
            <a:ext cx="10152823" cy="6243986"/>
          </a:xfrm>
          <a:prstGeom prst="rect">
            <a:avLst/>
          </a:prstGeom>
        </p:spPr>
      </p:pic>
    </p:spTree>
    <p:extLst>
      <p:ext uri="{BB962C8B-B14F-4D97-AF65-F5344CB8AC3E}">
        <p14:creationId xmlns:p14="http://schemas.microsoft.com/office/powerpoint/2010/main" val="398318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F98C-9AD2-A195-B024-BC3B5C202484}"/>
            </a:ext>
          </a:extLst>
        </p:cNvPr>
        <p:cNvGrpSpPr/>
        <p:nvPr/>
      </p:nvGrpSpPr>
      <p:grpSpPr>
        <a:xfrm>
          <a:off x="0" y="0"/>
          <a:ext cx="0" cy="0"/>
          <a:chOff x="0" y="0"/>
          <a:chExt cx="0" cy="0"/>
        </a:xfrm>
      </p:grpSpPr>
      <p:pic>
        <p:nvPicPr>
          <p:cNvPr id="5" name="Tijdelijke aanduiding voor afbeelding 4" descr="Afbeelding met schermopname, diagram, ontwerp&#10;&#10;Door AI gegenereerde inhoud is mogelijk onjuist.">
            <a:extLst>
              <a:ext uri="{FF2B5EF4-FFF2-40B4-BE49-F238E27FC236}">
                <a16:creationId xmlns:a16="http://schemas.microsoft.com/office/drawing/2014/main" id="{3094E523-A308-9FA5-04EB-4B10C458D34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a:fillRect/>
          </a:stretch>
        </p:blipFill>
        <p:spPr bwMode="auto">
          <a:xfrm>
            <a:off x="479724" y="3429000"/>
            <a:ext cx="5927328" cy="2044928"/>
          </a:xfrm>
          <a:prstGeom prst="rect">
            <a:avLst/>
          </a:prstGeom>
          <a:noFill/>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EE821FC9-DAEE-E133-EECB-C12402DCD6A9}"/>
              </a:ext>
            </a:extLst>
          </p:cNvPr>
          <p:cNvSpPr>
            <a:spLocks noGrp="1"/>
          </p:cNvSpPr>
          <p:nvPr>
            <p:ph sz="half" idx="2"/>
          </p:nvPr>
        </p:nvSpPr>
        <p:spPr>
          <a:xfrm>
            <a:off x="633611" y="1806924"/>
            <a:ext cx="10611395" cy="1087915"/>
          </a:xfrm>
        </p:spPr>
        <p:txBody>
          <a:bodyPr>
            <a:normAutofit/>
          </a:bodyPr>
          <a:lstStyle/>
          <a:p>
            <a:pPr marL="0" indent="0">
              <a:buClr>
                <a:srgbClr val="A90061"/>
              </a:buClr>
              <a:buNone/>
            </a:pPr>
            <a:r>
              <a:rPr lang="en-US" sz="2800" dirty="0"/>
              <a:t>Van </a:t>
            </a:r>
            <a:r>
              <a:rPr lang="en-US" sz="2800" dirty="0" err="1"/>
              <a:t>multidisciplinair</a:t>
            </a:r>
            <a:r>
              <a:rPr lang="en-US" sz="2800" dirty="0"/>
              <a:t> naar </a:t>
            </a:r>
            <a:r>
              <a:rPr lang="en-US" sz="2800" dirty="0" err="1"/>
              <a:t>interdisciplinair</a:t>
            </a:r>
            <a:r>
              <a:rPr lang="en-US" sz="2800" dirty="0"/>
              <a:t> </a:t>
            </a:r>
            <a:r>
              <a:rPr lang="en-US" sz="2800" dirty="0" err="1"/>
              <a:t>samenwerken</a:t>
            </a:r>
            <a:r>
              <a:rPr lang="en-US" sz="2800" dirty="0"/>
              <a:t> </a:t>
            </a:r>
          </a:p>
          <a:p>
            <a:pPr marL="0" indent="0">
              <a:buClr>
                <a:srgbClr val="A90061"/>
              </a:buClr>
              <a:buNone/>
            </a:pPr>
            <a:r>
              <a:rPr lang="en-US" sz="2800" dirty="0"/>
              <a:t>met T-shaped professionals</a:t>
            </a:r>
          </a:p>
        </p:txBody>
      </p:sp>
      <p:sp>
        <p:nvSpPr>
          <p:cNvPr id="4" name="Titel 3">
            <a:extLst>
              <a:ext uri="{FF2B5EF4-FFF2-40B4-BE49-F238E27FC236}">
                <a16:creationId xmlns:a16="http://schemas.microsoft.com/office/drawing/2014/main" id="{87965329-96D5-225D-1BDF-D56F5FFA865D}"/>
              </a:ext>
            </a:extLst>
          </p:cNvPr>
          <p:cNvSpPr>
            <a:spLocks noGrp="1"/>
          </p:cNvSpPr>
          <p:nvPr>
            <p:ph type="title"/>
          </p:nvPr>
        </p:nvSpPr>
        <p:spPr>
          <a:xfrm>
            <a:off x="633611" y="942406"/>
            <a:ext cx="10923588" cy="613955"/>
          </a:xfrm>
        </p:spPr>
        <p:txBody>
          <a:bodyPr anchor="b">
            <a:normAutofit fontScale="90000"/>
          </a:bodyPr>
          <a:lstStyle/>
          <a:p>
            <a:r>
              <a:rPr lang="nl-NL" dirty="0">
                <a:latin typeface="RijksoverheidSansHeading" panose="020B0503040202060203" pitchFamily="34" charset="0"/>
              </a:rPr>
              <a:t>Opdracht: Hoe zet jij met jouw team morgen de eerste stap?</a:t>
            </a:r>
            <a:endParaRPr lang="nl-NL" dirty="0"/>
          </a:p>
        </p:txBody>
      </p:sp>
      <p:sp>
        <p:nvSpPr>
          <p:cNvPr id="6" name="Content Placeholder 2">
            <a:extLst>
              <a:ext uri="{FF2B5EF4-FFF2-40B4-BE49-F238E27FC236}">
                <a16:creationId xmlns:a16="http://schemas.microsoft.com/office/drawing/2014/main" id="{CC79C3D2-6A37-D842-0DF4-879221572E1E}"/>
              </a:ext>
            </a:extLst>
          </p:cNvPr>
          <p:cNvSpPr txBox="1">
            <a:spLocks/>
          </p:cNvSpPr>
          <p:nvPr/>
        </p:nvSpPr>
        <p:spPr>
          <a:xfrm>
            <a:off x="6943408" y="3521856"/>
            <a:ext cx="5100546" cy="2044928"/>
          </a:xfrm>
          <a:prstGeom prst="rect">
            <a:avLst/>
          </a:prstGeom>
        </p:spPr>
        <p:txBody>
          <a:bodyPr vert="horz" lIns="91440" tIns="45720" rIns="91440" bIns="45720" rtlCol="0">
            <a:normAutofit fontScale="92500"/>
          </a:bodyPr>
          <a:lstStyle>
            <a:lvl1pPr marL="316800" indent="-316800" algn="l" defTabSz="914400" rtl="0" eaLnBrk="1" latinLnBrk="0" hangingPunct="1">
              <a:lnSpc>
                <a:spcPct val="90000"/>
              </a:lnSpc>
              <a:spcBef>
                <a:spcPts val="1200"/>
              </a:spcBef>
              <a:buClr>
                <a:srgbClr val="002060"/>
              </a:buClr>
              <a:buSzPct val="8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02060"/>
              </a:buClr>
              <a:buFont typeface="Courier New" panose="02070309020205020404" pitchFamily="49" charset="0"/>
              <a:buChar char="o"/>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02060"/>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02060"/>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
                <a:srgbClr val="A90061"/>
              </a:buClr>
            </a:pPr>
            <a:r>
              <a:rPr lang="nl-NL" noProof="0" dirty="0"/>
              <a:t>Welke populatie hebben we in huis?</a:t>
            </a:r>
          </a:p>
          <a:p>
            <a:pPr>
              <a:buClr>
                <a:srgbClr val="A90061"/>
              </a:buClr>
            </a:pPr>
            <a:r>
              <a:rPr lang="nl-NL" noProof="0" dirty="0"/>
              <a:t>Welke expertise hebben we dus nodig? </a:t>
            </a:r>
          </a:p>
          <a:p>
            <a:pPr>
              <a:buClr>
                <a:srgbClr val="A90061"/>
              </a:buClr>
            </a:pPr>
            <a:r>
              <a:rPr lang="nl-NL" noProof="0" dirty="0"/>
              <a:t>Professionalisering van het team</a:t>
            </a:r>
          </a:p>
          <a:p>
            <a:pPr>
              <a:buClr>
                <a:srgbClr val="A90061"/>
              </a:buClr>
            </a:pPr>
            <a:r>
              <a:rPr lang="nl-NL" noProof="0" dirty="0"/>
              <a:t>Schouder aan schouder samen werken</a:t>
            </a:r>
          </a:p>
        </p:txBody>
      </p:sp>
    </p:spTree>
    <p:extLst>
      <p:ext uri="{BB962C8B-B14F-4D97-AF65-F5344CB8AC3E}">
        <p14:creationId xmlns:p14="http://schemas.microsoft.com/office/powerpoint/2010/main" val="1687903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5F7EF-478F-1E71-AB5A-99B284275561}"/>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4EDA03FA-FD93-D600-2B68-D1E736BE837A}"/>
              </a:ext>
            </a:extLst>
          </p:cNvPr>
          <p:cNvSpPr>
            <a:spLocks noGrp="1"/>
          </p:cNvSpPr>
          <p:nvPr>
            <p:ph type="title"/>
          </p:nvPr>
        </p:nvSpPr>
        <p:spPr>
          <a:xfrm>
            <a:off x="633141" y="636587"/>
            <a:ext cx="10923588" cy="948047"/>
          </a:xfrm>
        </p:spPr>
        <p:txBody>
          <a:bodyPr anchor="b">
            <a:normAutofit/>
          </a:bodyPr>
          <a:lstStyle/>
          <a:p>
            <a:r>
              <a:rPr lang="en-US"/>
              <a:t>Meer weten?</a:t>
            </a:r>
          </a:p>
        </p:txBody>
      </p:sp>
      <p:sp>
        <p:nvSpPr>
          <p:cNvPr id="11" name="Text Placeholder 1">
            <a:extLst>
              <a:ext uri="{FF2B5EF4-FFF2-40B4-BE49-F238E27FC236}">
                <a16:creationId xmlns:a16="http://schemas.microsoft.com/office/drawing/2014/main" id="{AA4494BE-05B8-97E6-278B-94588BA5F306}"/>
              </a:ext>
            </a:extLst>
          </p:cNvPr>
          <p:cNvSpPr>
            <a:spLocks noGrp="1"/>
          </p:cNvSpPr>
          <p:nvPr>
            <p:ph type="body" sz="quarter" idx="14"/>
          </p:nvPr>
        </p:nvSpPr>
        <p:spPr>
          <a:xfrm>
            <a:off x="7511929" y="2276475"/>
            <a:ext cx="4505900" cy="3937000"/>
          </a:xfrm>
        </p:spPr>
        <p:txBody>
          <a:bodyPr>
            <a:normAutofit/>
          </a:bodyPr>
          <a:lstStyle/>
          <a:p>
            <a:pPr marL="342900" indent="-342900">
              <a:buClr>
                <a:srgbClr val="A90061"/>
              </a:buClr>
              <a:buFont typeface="Arial" panose="020B0604020202020204" pitchFamily="34" charset="0"/>
              <a:buChar char="•"/>
            </a:pPr>
            <a:r>
              <a:rPr lang="en-US" sz="2400" dirty="0"/>
              <a:t>rijksoverheid.nl/ </a:t>
            </a:r>
            <a:r>
              <a:rPr lang="en-US" sz="2400" dirty="0" err="1"/>
              <a:t>inclusief</a:t>
            </a:r>
            <a:r>
              <a:rPr lang="en-US" sz="2400" dirty="0"/>
              <a:t> </a:t>
            </a:r>
            <a:r>
              <a:rPr lang="en-US" sz="2400" dirty="0" err="1"/>
              <a:t>onderwijs</a:t>
            </a:r>
            <a:endParaRPr lang="en-US" sz="2400" dirty="0"/>
          </a:p>
          <a:p>
            <a:pPr marL="342900" indent="-342900">
              <a:buClr>
                <a:srgbClr val="A90061"/>
              </a:buClr>
              <a:buFont typeface="Arial" panose="020B0604020202020204" pitchFamily="34" charset="0"/>
              <a:buChar char="•"/>
            </a:pPr>
            <a:r>
              <a:rPr lang="en-US" sz="2400" dirty="0"/>
              <a:t>Steunpunt Passend Onderwijs:</a:t>
            </a:r>
          </a:p>
          <a:p>
            <a:pPr marL="800100" lvl="1" indent="-342900">
              <a:buClr>
                <a:srgbClr val="A90061"/>
              </a:buClr>
              <a:buFont typeface="Wingdings" panose="05000000000000000000" pitchFamily="2" charset="2"/>
              <a:buChar char="ü"/>
            </a:pPr>
            <a:r>
              <a:rPr lang="en-US" sz="2400" dirty="0"/>
              <a:t>Werkbezoeken</a:t>
            </a:r>
          </a:p>
          <a:p>
            <a:pPr marL="800100" lvl="1" indent="-342900">
              <a:buClr>
                <a:srgbClr val="A90061"/>
              </a:buClr>
              <a:buFont typeface="Wingdings" panose="05000000000000000000" pitchFamily="2" charset="2"/>
              <a:buChar char="ü"/>
            </a:pPr>
            <a:r>
              <a:rPr lang="en-US" sz="2400" dirty="0" err="1"/>
              <a:t>Ruimte</a:t>
            </a:r>
            <a:r>
              <a:rPr lang="en-US" sz="2400" dirty="0"/>
              <a:t> in regels</a:t>
            </a:r>
          </a:p>
          <a:p>
            <a:pPr marL="800100" lvl="1" indent="-342900">
              <a:buClr>
                <a:srgbClr val="A90061"/>
              </a:buClr>
              <a:buFont typeface="Wingdings" panose="05000000000000000000" pitchFamily="2" charset="2"/>
              <a:buChar char="ü"/>
            </a:pPr>
            <a:r>
              <a:rPr lang="en-US" sz="2400" dirty="0"/>
              <a:t>Webinar </a:t>
            </a:r>
            <a:r>
              <a:rPr lang="en-US" sz="2400" dirty="0" err="1"/>
              <a:t>Beleidsregel</a:t>
            </a:r>
            <a:r>
              <a:rPr lang="en-US" sz="2400" dirty="0"/>
              <a:t> </a:t>
            </a:r>
            <a:r>
              <a:rPr lang="en-US" sz="2400" dirty="0" err="1"/>
              <a:t>inclusieve</a:t>
            </a:r>
            <a:r>
              <a:rPr lang="en-US" sz="2400" dirty="0"/>
              <a:t> </a:t>
            </a:r>
            <a:r>
              <a:rPr lang="en-US" sz="2400" dirty="0" err="1"/>
              <a:t>leeromgeving</a:t>
            </a:r>
            <a:endParaRPr lang="en-US" sz="2400" dirty="0"/>
          </a:p>
          <a:p>
            <a:pPr>
              <a:buClr>
                <a:srgbClr val="A90061"/>
              </a:buClr>
            </a:pPr>
            <a:endParaRPr lang="en-US" dirty="0"/>
          </a:p>
        </p:txBody>
      </p:sp>
      <p:pic>
        <p:nvPicPr>
          <p:cNvPr id="2" name="Afbeelding 1">
            <a:extLst>
              <a:ext uri="{FF2B5EF4-FFF2-40B4-BE49-F238E27FC236}">
                <a16:creationId xmlns:a16="http://schemas.microsoft.com/office/drawing/2014/main" id="{E085DF1B-2275-87D1-3E35-CA8B5E408BE8}"/>
              </a:ext>
            </a:extLst>
          </p:cNvPr>
          <p:cNvPicPr>
            <a:picLocks noChangeAspect="1"/>
          </p:cNvPicPr>
          <p:nvPr/>
        </p:nvPicPr>
        <p:blipFill>
          <a:blip r:embed="rId2"/>
          <a:stretch>
            <a:fillRect/>
          </a:stretch>
        </p:blipFill>
        <p:spPr>
          <a:xfrm>
            <a:off x="633141" y="2094139"/>
            <a:ext cx="6878788" cy="4127274"/>
          </a:xfrm>
          <a:prstGeom prst="rect">
            <a:avLst/>
          </a:prstGeom>
          <a:noFill/>
        </p:spPr>
      </p:pic>
      <p:sp>
        <p:nvSpPr>
          <p:cNvPr id="6" name="Tijdelijke aanduiding voor dianummer 5" hidden="1">
            <a:extLst>
              <a:ext uri="{FF2B5EF4-FFF2-40B4-BE49-F238E27FC236}">
                <a16:creationId xmlns:a16="http://schemas.microsoft.com/office/drawing/2014/main" id="{47CFC7F2-5289-2904-A05A-14303C083E9F}"/>
              </a:ext>
            </a:extLst>
          </p:cNvPr>
          <p:cNvSpPr>
            <a:spLocks noGrp="1"/>
          </p:cNvSpPr>
          <p:nvPr>
            <p:ph type="sldNum" sz="quarter" idx="4294967295"/>
          </p:nvPr>
        </p:nvSpPr>
        <p:spPr>
          <a:xfrm>
            <a:off x="6553199" y="6221413"/>
            <a:ext cx="5005389" cy="322075"/>
          </a:xfrm>
          <a:prstGeom prst="rect">
            <a:avLst/>
          </a:prstGeom>
        </p:spPr>
        <p:txBody>
          <a:bodyPr/>
          <a:lstStyle/>
          <a:p>
            <a:pPr>
              <a:spcAft>
                <a:spcPts val="600"/>
              </a:spcAft>
            </a:pPr>
            <a:fld id="{10A0A6AF-03C5-477E-939A-E28F7E7F05EA}" type="slidenum">
              <a:rPr lang="nl-NL" smtClean="0"/>
              <a:pPr>
                <a:spcAft>
                  <a:spcPts val="600"/>
                </a:spcAft>
              </a:pPr>
              <a:t>12</a:t>
            </a:fld>
            <a:endParaRPr lang="nl-NL"/>
          </a:p>
        </p:txBody>
      </p:sp>
    </p:spTree>
    <p:extLst>
      <p:ext uri="{BB962C8B-B14F-4D97-AF65-F5344CB8AC3E}">
        <p14:creationId xmlns:p14="http://schemas.microsoft.com/office/powerpoint/2010/main" val="344572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533EE0C-1997-7040-A274-187BA94C21A5}"/>
              </a:ext>
            </a:extLst>
          </p:cNvPr>
          <p:cNvSpPr/>
          <p:nvPr/>
        </p:nvSpPr>
        <p:spPr>
          <a:xfrm>
            <a:off x="0" y="0"/>
            <a:ext cx="12192000" cy="6858000"/>
          </a:xfrm>
          <a:prstGeom prst="rect">
            <a:avLst/>
          </a:prstGeom>
          <a:solidFill>
            <a:srgbClr val="2D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Graphic 2">
            <a:extLst>
              <a:ext uri="{FF2B5EF4-FFF2-40B4-BE49-F238E27FC236}">
                <a16:creationId xmlns:a16="http://schemas.microsoft.com/office/drawing/2014/main" id="{6E0A9F3D-37CB-B449-9EE5-F3DBB7C554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93048" y="1413840"/>
            <a:ext cx="4405904" cy="4030319"/>
          </a:xfrm>
          <a:prstGeom prst="rect">
            <a:avLst/>
          </a:prstGeom>
        </p:spPr>
      </p:pic>
      <p:pic>
        <p:nvPicPr>
          <p:cNvPr id="12" name="Afbeelding 11">
            <a:extLst>
              <a:ext uri="{FF2B5EF4-FFF2-40B4-BE49-F238E27FC236}">
                <a16:creationId xmlns:a16="http://schemas.microsoft.com/office/drawing/2014/main" id="{5C94F553-6708-D04C-A1D6-BF3AB8B27B4D}"/>
              </a:ext>
            </a:extLst>
          </p:cNvPr>
          <p:cNvPicPr>
            <a:picLocks noChangeAspect="1"/>
          </p:cNvPicPr>
          <p:nvPr/>
        </p:nvPicPr>
        <p:blipFill>
          <a:blip r:embed="rId4"/>
          <a:stretch>
            <a:fillRect/>
          </a:stretch>
        </p:blipFill>
        <p:spPr>
          <a:xfrm>
            <a:off x="4601379" y="5288199"/>
            <a:ext cx="2989243" cy="311921"/>
          </a:xfrm>
          <a:prstGeom prst="rect">
            <a:avLst/>
          </a:prstGeom>
        </p:spPr>
      </p:pic>
    </p:spTree>
    <p:extLst>
      <p:ext uri="{BB962C8B-B14F-4D97-AF65-F5344CB8AC3E}">
        <p14:creationId xmlns:p14="http://schemas.microsoft.com/office/powerpoint/2010/main" val="336300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59A16-625B-30BC-14BC-97EEFF545C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E8BD6D-5B5B-D780-926D-4405AD2BD9AA}"/>
              </a:ext>
            </a:extLst>
          </p:cNvPr>
          <p:cNvSpPr>
            <a:spLocks noGrp="1"/>
          </p:cNvSpPr>
          <p:nvPr>
            <p:ph type="title"/>
          </p:nvPr>
        </p:nvSpPr>
        <p:spPr>
          <a:xfrm>
            <a:off x="347619" y="627306"/>
            <a:ext cx="5003801" cy="1584325"/>
          </a:xfrm>
        </p:spPr>
        <p:txBody>
          <a:bodyPr anchor="ctr">
            <a:normAutofit/>
          </a:bodyPr>
          <a:lstStyle/>
          <a:p>
            <a:pPr algn="ctr">
              <a:buClr>
                <a:srgbClr val="002060"/>
              </a:buClr>
            </a:pPr>
            <a:r>
              <a:rPr lang="nl-NL" dirty="0">
                <a:latin typeface="RijksoverheidSansHeading" panose="020B0503040202060203" pitchFamily="34" charset="0"/>
              </a:rPr>
              <a:t>Programma</a:t>
            </a:r>
          </a:p>
        </p:txBody>
      </p:sp>
      <p:sp>
        <p:nvSpPr>
          <p:cNvPr id="8" name="Text Placeholder 2">
            <a:extLst>
              <a:ext uri="{FF2B5EF4-FFF2-40B4-BE49-F238E27FC236}">
                <a16:creationId xmlns:a16="http://schemas.microsoft.com/office/drawing/2014/main" id="{733CDF00-BFF4-FA50-C349-253E64C1C9F1}"/>
              </a:ext>
            </a:extLst>
          </p:cNvPr>
          <p:cNvSpPr txBox="1">
            <a:spLocks/>
          </p:cNvSpPr>
          <p:nvPr/>
        </p:nvSpPr>
        <p:spPr>
          <a:xfrm>
            <a:off x="6096000" y="1146188"/>
            <a:ext cx="6096000" cy="4565623"/>
          </a:xfrm>
          <a:prstGeom prst="rect">
            <a:avLst/>
          </a:prstGeom>
        </p:spPr>
        <p:txBody>
          <a:bodyPr vert="horz" lIns="91440" tIns="45720" rIns="91440" bIns="46800" rtlCol="0" anchor="t" anchorCtr="0">
            <a:noAutofit/>
          </a:bodyPr>
          <a:lstStyle>
            <a:lvl1pPr marL="0" indent="0" algn="r" defTabSz="914400" rtl="0" eaLnBrk="1" latinLnBrk="0" hangingPunct="1">
              <a:lnSpc>
                <a:spcPct val="90000"/>
              </a:lnSpc>
              <a:spcBef>
                <a:spcPts val="1200"/>
              </a:spcBef>
              <a:buClr>
                <a:srgbClr val="002060"/>
              </a:buClr>
              <a:buSzPct val="80000"/>
              <a:buFont typeface="Arial" panose="020B0604020202020204" pitchFamily="34" charset="0"/>
              <a:buNone/>
              <a:defRPr sz="48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02060"/>
              </a:buClr>
              <a:buFont typeface="Courier New" panose="02070309020205020404" pitchFamily="49" charset="0"/>
              <a:buChar char="o"/>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02060"/>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02060"/>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457200" indent="-457200" algn="l">
              <a:buClr>
                <a:schemeClr val="accent6"/>
              </a:buClr>
              <a:buFont typeface="Arial" panose="020B0604020202020204" pitchFamily="34" charset="0"/>
              <a:buChar char="•"/>
            </a:pPr>
            <a:r>
              <a:rPr lang="nl-NL" sz="2800" noProof="0" dirty="0">
                <a:latin typeface="RijksoverheidSansHeading" panose="020B0503040202060203" pitchFamily="34" charset="0"/>
              </a:rPr>
              <a:t>Visie en beleidsontwikkeling OCW </a:t>
            </a:r>
          </a:p>
          <a:p>
            <a:pPr algn="l">
              <a:buClr>
                <a:schemeClr val="accent6"/>
              </a:buClr>
            </a:pPr>
            <a:endParaRPr lang="nl-NL" sz="2800" noProof="0" dirty="0">
              <a:latin typeface="RijksoverheidSansHeading" panose="020B0503040202060203" pitchFamily="34" charset="0"/>
            </a:endParaRPr>
          </a:p>
          <a:p>
            <a:pPr marL="457200" indent="-457200" algn="l">
              <a:buClr>
                <a:schemeClr val="accent6"/>
              </a:buClr>
              <a:buFont typeface="Arial" panose="020B0604020202020204" pitchFamily="34" charset="0"/>
              <a:buChar char="•"/>
            </a:pPr>
            <a:r>
              <a:rPr lang="nl-NL" sz="2800" u="sng" noProof="0" dirty="0">
                <a:latin typeface="RijksoverheidSansHeading" panose="020B0503040202060203" pitchFamily="34" charset="0"/>
              </a:rPr>
              <a:t>Praktijkverhaal</a:t>
            </a:r>
            <a:r>
              <a:rPr lang="nl-NL" sz="2800" noProof="0" dirty="0">
                <a:latin typeface="RijksoverheidSansHeading" panose="020B0503040202060203" pitchFamily="34" charset="0"/>
              </a:rPr>
              <a:t>: </a:t>
            </a:r>
          </a:p>
          <a:p>
            <a:pPr marL="444500" algn="l">
              <a:buClr>
                <a:schemeClr val="accent6"/>
              </a:buClr>
            </a:pPr>
            <a:r>
              <a:rPr lang="nl-NL" sz="2800" dirty="0">
                <a:latin typeface="RijksoverheidSansHeading" panose="020B0503040202060203" pitchFamily="34" charset="0"/>
              </a:rPr>
              <a:t>S</a:t>
            </a:r>
            <a:r>
              <a:rPr lang="nl-NL" sz="2800" noProof="0" dirty="0" err="1">
                <a:latin typeface="RijksoverheidSansHeading" panose="020B0503040202060203" pitchFamily="34" charset="0"/>
              </a:rPr>
              <a:t>amenwerking</a:t>
            </a:r>
            <a:r>
              <a:rPr lang="nl-NL" sz="2800" noProof="0" dirty="0">
                <a:latin typeface="RijksoverheidSansHeading" panose="020B0503040202060203" pitchFamily="34" charset="0"/>
              </a:rPr>
              <a:t> school en kinderopvang</a:t>
            </a:r>
          </a:p>
          <a:p>
            <a:pPr algn="l">
              <a:buClr>
                <a:schemeClr val="accent6"/>
              </a:buClr>
            </a:pPr>
            <a:endParaRPr lang="nl-NL" sz="2800" noProof="0" dirty="0">
              <a:latin typeface="RijksoverheidSansHeading" panose="020B0503040202060203" pitchFamily="34" charset="0"/>
            </a:endParaRPr>
          </a:p>
          <a:p>
            <a:pPr marL="457200" indent="-457200" algn="l">
              <a:buClr>
                <a:schemeClr val="accent6"/>
              </a:buClr>
              <a:buFont typeface="Arial" panose="020B0604020202020204" pitchFamily="34" charset="0"/>
              <a:buChar char="•"/>
            </a:pPr>
            <a:r>
              <a:rPr lang="nl-NL" sz="2800" u="sng" noProof="0" dirty="0">
                <a:latin typeface="RijksoverheidSansHeading" panose="020B0503040202060203" pitchFamily="34" charset="0"/>
              </a:rPr>
              <a:t>Opdracht</a:t>
            </a:r>
            <a:r>
              <a:rPr lang="nl-NL" sz="2800" noProof="0" dirty="0">
                <a:latin typeface="RijksoverheidSansHeading" panose="020B0503040202060203" pitchFamily="34" charset="0"/>
              </a:rPr>
              <a:t>: </a:t>
            </a:r>
          </a:p>
          <a:p>
            <a:pPr marL="444500" algn="l">
              <a:buClr>
                <a:schemeClr val="accent6"/>
              </a:buClr>
            </a:pPr>
            <a:r>
              <a:rPr lang="nl-NL" sz="2800" noProof="0" dirty="0">
                <a:latin typeface="RijksoverheidSansHeading" panose="020B0503040202060203" pitchFamily="34" charset="0"/>
              </a:rPr>
              <a:t>Hoe zet jij met jouw team </a:t>
            </a:r>
            <a:r>
              <a:rPr lang="nl-NL" sz="2800" dirty="0">
                <a:latin typeface="RijksoverheidSansHeading" panose="020B0503040202060203" pitchFamily="34" charset="0"/>
              </a:rPr>
              <a:t>morgen de eerste stap?</a:t>
            </a:r>
            <a:endParaRPr lang="nl-NL" sz="2800" noProof="0" dirty="0">
              <a:latin typeface="RijksoverheidSansHeading" panose="020B0503040202060203" pitchFamily="34" charset="0"/>
            </a:endParaRPr>
          </a:p>
          <a:p>
            <a:pPr marL="1087200" lvl="1" indent="-457200">
              <a:buClr>
                <a:schemeClr val="accent6"/>
              </a:buClr>
              <a:buFont typeface="Arial" panose="020B0604020202020204" pitchFamily="34" charset="0"/>
              <a:buChar char="•"/>
            </a:pPr>
            <a:endParaRPr lang="nl-NL" sz="100" noProof="0" dirty="0">
              <a:latin typeface="RijksoverheidSansHeading" panose="020B0503040202060203" pitchFamily="34" charset="0"/>
            </a:endParaRPr>
          </a:p>
          <a:p>
            <a:pPr algn="l">
              <a:buClr>
                <a:schemeClr val="accent6"/>
              </a:buClr>
            </a:pPr>
            <a:endParaRPr lang="en-US" sz="3200" dirty="0">
              <a:latin typeface="RijksoverheidSansHeading" panose="020B0503040202060203" pitchFamily="34" charset="0"/>
            </a:endParaRPr>
          </a:p>
        </p:txBody>
      </p:sp>
      <p:pic>
        <p:nvPicPr>
          <p:cNvPr id="3" name="Afbeelding 2">
            <a:extLst>
              <a:ext uri="{FF2B5EF4-FFF2-40B4-BE49-F238E27FC236}">
                <a16:creationId xmlns:a16="http://schemas.microsoft.com/office/drawing/2014/main" id="{0404E3D6-6284-B31E-D36C-DF941409B2E4}"/>
              </a:ext>
            </a:extLst>
          </p:cNvPr>
          <p:cNvPicPr>
            <a:picLocks noChangeAspect="1"/>
          </p:cNvPicPr>
          <p:nvPr/>
        </p:nvPicPr>
        <p:blipFill>
          <a:blip r:embed="rId2"/>
          <a:stretch>
            <a:fillRect/>
          </a:stretch>
        </p:blipFill>
        <p:spPr>
          <a:xfrm>
            <a:off x="1112010" y="1793620"/>
            <a:ext cx="3475021" cy="3212870"/>
          </a:xfrm>
          <a:prstGeom prst="rect">
            <a:avLst/>
          </a:prstGeom>
        </p:spPr>
      </p:pic>
    </p:spTree>
    <p:extLst>
      <p:ext uri="{BB962C8B-B14F-4D97-AF65-F5344CB8AC3E}">
        <p14:creationId xmlns:p14="http://schemas.microsoft.com/office/powerpoint/2010/main" val="352382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0FEE23F-FDE3-B2E2-62A9-315EBA7AAD9A}"/>
              </a:ext>
            </a:extLst>
          </p:cNvPr>
          <p:cNvSpPr>
            <a:spLocks noGrp="1"/>
          </p:cNvSpPr>
          <p:nvPr>
            <p:ph type="title"/>
          </p:nvPr>
        </p:nvSpPr>
        <p:spPr>
          <a:xfrm>
            <a:off x="533208" y="909590"/>
            <a:ext cx="8152741" cy="708961"/>
          </a:xfrm>
        </p:spPr>
        <p:txBody>
          <a:bodyPr>
            <a:normAutofit fontScale="90000"/>
          </a:bodyPr>
          <a:lstStyle/>
          <a:p>
            <a:r>
              <a:rPr lang="nl-NL" sz="4400" dirty="0">
                <a:latin typeface="RijksoverheidSansHeading" panose="020B0503040202060203" pitchFamily="34" charset="0"/>
              </a:rPr>
              <a:t>Politieke context Inclusief onderwijs</a:t>
            </a:r>
          </a:p>
        </p:txBody>
      </p:sp>
      <p:sp>
        <p:nvSpPr>
          <p:cNvPr id="11" name="Tekstvak 10">
            <a:extLst>
              <a:ext uri="{FF2B5EF4-FFF2-40B4-BE49-F238E27FC236}">
                <a16:creationId xmlns:a16="http://schemas.microsoft.com/office/drawing/2014/main" id="{4C56B694-4AE5-0923-D65D-1E4505B352FF}"/>
              </a:ext>
            </a:extLst>
          </p:cNvPr>
          <p:cNvSpPr txBox="1"/>
          <p:nvPr/>
        </p:nvSpPr>
        <p:spPr>
          <a:xfrm>
            <a:off x="189782" y="2188373"/>
            <a:ext cx="11179835" cy="2062103"/>
          </a:xfrm>
          <a:prstGeom prst="rect">
            <a:avLst/>
          </a:prstGeom>
          <a:noFill/>
        </p:spPr>
        <p:txBody>
          <a:bodyPr wrap="square">
            <a:spAutoFit/>
          </a:bodyPr>
          <a:lstStyle/>
          <a:p>
            <a:pPr lvl="1">
              <a:defRPr/>
            </a:pPr>
            <a:r>
              <a:rPr lang="nl-NL" sz="3200" b="1" dirty="0">
                <a:solidFill>
                  <a:srgbClr val="000000"/>
                </a:solidFill>
                <a:latin typeface="RijksoverheidSansHeading" panose="020B0503040202060203" pitchFamily="34" charset="0"/>
              </a:rPr>
              <a:t>Coalitieakkoord Aan de slag 2026</a:t>
            </a:r>
          </a:p>
          <a:p>
            <a:pPr lvl="1">
              <a:defRPr/>
            </a:pPr>
            <a:r>
              <a:rPr lang="nl-NL" sz="3200" i="1" dirty="0"/>
              <a:t>“We zetten in op passend onderwijs voor alle kinderen, met inclusief onderwijs waar dat mogelijk is en speciaal onderwijs voor wie dat nodig heeft. “</a:t>
            </a:r>
          </a:p>
        </p:txBody>
      </p:sp>
      <p:pic>
        <p:nvPicPr>
          <p:cNvPr id="5" name="Afbeelding 4" descr="Afbeelding met symbool, cirkel, Graphics, Lettertype&#10;&#10;Door AI gegenereerde inhoud is mogelijk onjuist.">
            <a:extLst>
              <a:ext uri="{FF2B5EF4-FFF2-40B4-BE49-F238E27FC236}">
                <a16:creationId xmlns:a16="http://schemas.microsoft.com/office/drawing/2014/main" id="{E0A0F62B-52B1-2B41-44AC-9FB3A54723AC}"/>
              </a:ext>
            </a:extLst>
          </p:cNvPr>
          <p:cNvPicPr>
            <a:picLocks noChangeAspect="1"/>
          </p:cNvPicPr>
          <p:nvPr/>
        </p:nvPicPr>
        <p:blipFill>
          <a:blip r:embed="rId3" cstate="print">
            <a:extLst>
              <a:ext uri="{28A0092B-C50C-407E-A947-70E740481C1C}">
                <a14:useLocalDpi xmlns:a14="http://schemas.microsoft.com/office/drawing/2010/main" val="0"/>
              </a:ext>
            </a:extLst>
          </a:blip>
          <a:srcRect l="31850" t="18915" r="30240" b="17442"/>
          <a:stretch>
            <a:fillRect/>
          </a:stretch>
        </p:blipFill>
        <p:spPr>
          <a:xfrm>
            <a:off x="9566440" y="4689825"/>
            <a:ext cx="1992148" cy="1881157"/>
          </a:xfrm>
          <a:prstGeom prst="rect">
            <a:avLst/>
          </a:prstGeom>
        </p:spPr>
      </p:pic>
      <p:sp>
        <p:nvSpPr>
          <p:cNvPr id="4" name="Tekstvak 3">
            <a:extLst>
              <a:ext uri="{FF2B5EF4-FFF2-40B4-BE49-F238E27FC236}">
                <a16:creationId xmlns:a16="http://schemas.microsoft.com/office/drawing/2014/main" id="{5DA7DD10-646C-40A1-B31E-C0B6984C95F0}"/>
              </a:ext>
            </a:extLst>
          </p:cNvPr>
          <p:cNvSpPr txBox="1"/>
          <p:nvPr/>
        </p:nvSpPr>
        <p:spPr>
          <a:xfrm>
            <a:off x="2047532" y="4669627"/>
            <a:ext cx="5124091" cy="707886"/>
          </a:xfrm>
          <a:prstGeom prst="rect">
            <a:avLst/>
          </a:prstGeom>
          <a:noFill/>
        </p:spPr>
        <p:txBody>
          <a:bodyPr wrap="square">
            <a:spAutoFit/>
          </a:bodyPr>
          <a:lstStyle/>
          <a:p>
            <a:pPr lvl="1">
              <a:defRPr/>
            </a:pPr>
            <a:r>
              <a:rPr lang="nl-NL" sz="4000" b="1" dirty="0">
                <a:solidFill>
                  <a:srgbClr val="000000"/>
                </a:solidFill>
                <a:latin typeface="RijksoverheidSansHeading" panose="020B0503040202060203" pitchFamily="34" charset="0"/>
              </a:rPr>
              <a:t>Laat je stem horen!</a:t>
            </a:r>
            <a:endParaRPr lang="nl-NL" sz="4800" i="1" dirty="0"/>
          </a:p>
        </p:txBody>
      </p:sp>
    </p:spTree>
    <p:extLst>
      <p:ext uri="{BB962C8B-B14F-4D97-AF65-F5344CB8AC3E}">
        <p14:creationId xmlns:p14="http://schemas.microsoft.com/office/powerpoint/2010/main" val="75119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47AF18-54F7-4B8B-B7E6-342597083149}"/>
              </a:ext>
            </a:extLst>
          </p:cNvPr>
          <p:cNvSpPr>
            <a:spLocks noGrp="1"/>
          </p:cNvSpPr>
          <p:nvPr>
            <p:ph type="title"/>
          </p:nvPr>
        </p:nvSpPr>
        <p:spPr>
          <a:xfrm>
            <a:off x="974128" y="262052"/>
            <a:ext cx="3547441" cy="720561"/>
          </a:xfrm>
        </p:spPr>
        <p:txBody>
          <a:bodyPr>
            <a:normAutofit fontScale="90000"/>
          </a:bodyPr>
          <a:lstStyle/>
          <a:p>
            <a:r>
              <a:rPr lang="nl-NL" dirty="0">
                <a:latin typeface="RijksoverheidSansHeading" panose="020B0503040202060203" pitchFamily="34" charset="0"/>
              </a:rPr>
              <a:t>Passend onderwijs</a:t>
            </a:r>
          </a:p>
        </p:txBody>
      </p:sp>
      <p:sp>
        <p:nvSpPr>
          <p:cNvPr id="11" name="Tijdelijke aanduiding voor tekst 10">
            <a:extLst>
              <a:ext uri="{FF2B5EF4-FFF2-40B4-BE49-F238E27FC236}">
                <a16:creationId xmlns:a16="http://schemas.microsoft.com/office/drawing/2014/main" id="{1CB04F8B-3021-420A-9AD1-0909F650A780}"/>
              </a:ext>
            </a:extLst>
          </p:cNvPr>
          <p:cNvSpPr>
            <a:spLocks noGrp="1"/>
          </p:cNvSpPr>
          <p:nvPr>
            <p:ph type="body" sz="quarter" idx="15"/>
          </p:nvPr>
        </p:nvSpPr>
        <p:spPr>
          <a:xfrm>
            <a:off x="6790708" y="961782"/>
            <a:ext cx="5241309" cy="2790969"/>
          </a:xfrm>
        </p:spPr>
        <p:txBody>
          <a:bodyPr anchor="t">
            <a:normAutofit/>
          </a:bodyPr>
          <a:lstStyle/>
          <a:p>
            <a:r>
              <a:rPr lang="nl-NL" sz="2400" dirty="0">
                <a:solidFill>
                  <a:srgbClr val="000000"/>
                </a:solidFill>
                <a:latin typeface="RijksoverheidSansText" panose="020B0503040202060203" pitchFamily="34" charset="0"/>
              </a:rPr>
              <a:t>Alle leerlingen </a:t>
            </a:r>
            <a:r>
              <a:rPr lang="nl-NL" sz="2400" b="0" i="0" u="none" strike="noStrike" baseline="0" dirty="0">
                <a:solidFill>
                  <a:srgbClr val="000000"/>
                </a:solidFill>
                <a:latin typeface="RijksoverheidSansText" panose="020B0503040202060203" pitchFamily="34" charset="0"/>
              </a:rPr>
              <a:t>met en zonder ondersteuningsbehoeften (in het primair en voortgezet onderwijs) kunnen vaker samen dicht bij huis naar dezelfde school, zitten als het kan in dezelfde klas </a:t>
            </a:r>
            <a:r>
              <a:rPr lang="nl-NL" sz="2400" dirty="0">
                <a:solidFill>
                  <a:srgbClr val="000000"/>
                </a:solidFill>
                <a:latin typeface="RijksoverheidSansText" panose="020B0503040202060203" pitchFamily="34" charset="0"/>
              </a:rPr>
              <a:t>en ontmoeten elkaar op </a:t>
            </a:r>
            <a:r>
              <a:rPr lang="nl-NL" sz="2400" b="0" i="0" u="none" strike="noStrike" baseline="0" dirty="0">
                <a:solidFill>
                  <a:srgbClr val="000000"/>
                </a:solidFill>
                <a:latin typeface="RijksoverheidSansText" panose="020B0503040202060203" pitchFamily="34" charset="0"/>
              </a:rPr>
              <a:t>het schoolplein.</a:t>
            </a:r>
          </a:p>
          <a:p>
            <a:endParaRPr lang="nl-NL" sz="2400" dirty="0">
              <a:solidFill>
                <a:srgbClr val="000000"/>
              </a:solidFill>
              <a:latin typeface="RijksoverheidSansText" panose="020B0503040202060203" pitchFamily="34" charset="0"/>
            </a:endParaRPr>
          </a:p>
          <a:p>
            <a:endParaRPr lang="nl-NL" sz="2400" dirty="0">
              <a:solidFill>
                <a:srgbClr val="000000"/>
              </a:solidFill>
              <a:latin typeface="RijksoverheidSansText" panose="020B0503040202060203" pitchFamily="34" charset="0"/>
            </a:endParaRPr>
          </a:p>
          <a:p>
            <a:endParaRPr lang="nl-NL" sz="2400" dirty="0">
              <a:solidFill>
                <a:srgbClr val="000000"/>
              </a:solidFill>
              <a:latin typeface="RijksoverheidSansText" panose="020B0503040202060203" pitchFamily="34" charset="0"/>
            </a:endParaRPr>
          </a:p>
          <a:p>
            <a:endParaRPr lang="nl-NL" sz="2400" dirty="0"/>
          </a:p>
        </p:txBody>
      </p:sp>
      <p:sp>
        <p:nvSpPr>
          <p:cNvPr id="6" name="Tijdelijke aanduiding voor dianummer 5">
            <a:extLst>
              <a:ext uri="{FF2B5EF4-FFF2-40B4-BE49-F238E27FC236}">
                <a16:creationId xmlns:a16="http://schemas.microsoft.com/office/drawing/2014/main" id="{AF4F26C7-ED86-4D4B-8F6D-034E0C3BAF86}"/>
              </a:ext>
            </a:extLst>
          </p:cNvPr>
          <p:cNvSpPr>
            <a:spLocks noGrp="1"/>
          </p:cNvSpPr>
          <p:nvPr>
            <p:ph type="sldNum" sz="quarter" idx="22"/>
          </p:nvPr>
        </p:nvSpPr>
        <p:spPr>
          <a:xfrm>
            <a:off x="6553199" y="6221413"/>
            <a:ext cx="5005389" cy="322075"/>
          </a:xfrm>
          <a:prstGeom prst="rect">
            <a:avLst/>
          </a:prstGeom>
        </p:spPr>
        <p:txBody>
          <a:bodyPr vert="horz" lIns="91440" tIns="45720" rIns="0" bIns="45720" rtlCol="0" anchor="b" anchorCtr="0"/>
          <a:lstStyle>
            <a:defPPr>
              <a:defRPr lang="nl-NL"/>
            </a:defPPr>
            <a:lvl1pPr marL="0" algn="r" defTabSz="914400" rtl="0" eaLnBrk="1" latinLnBrk="0" hangingPunct="1">
              <a:defRPr sz="105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A0A6AF-03C5-477E-939A-E28F7E7F05EA}" type="slidenum">
              <a:rPr lang="nl-NL" smtClean="0"/>
              <a:pPr/>
              <a:t>4</a:t>
            </a:fld>
            <a:endParaRPr lang="nl-NL" dirty="0"/>
          </a:p>
        </p:txBody>
      </p:sp>
      <p:sp>
        <p:nvSpPr>
          <p:cNvPr id="17" name="Tijdelijke aanduiding voor tekst 16">
            <a:extLst>
              <a:ext uri="{FF2B5EF4-FFF2-40B4-BE49-F238E27FC236}">
                <a16:creationId xmlns:a16="http://schemas.microsoft.com/office/drawing/2014/main" id="{FEE4F7B6-635C-464B-9FC7-9DB4CE8A6B18}"/>
              </a:ext>
            </a:extLst>
          </p:cNvPr>
          <p:cNvSpPr>
            <a:spLocks noGrp="1"/>
          </p:cNvSpPr>
          <p:nvPr>
            <p:ph type="body" sz="quarter" idx="10"/>
          </p:nvPr>
        </p:nvSpPr>
        <p:spPr>
          <a:xfrm>
            <a:off x="6790708" y="165050"/>
            <a:ext cx="5241309" cy="817563"/>
          </a:xfrm>
        </p:spPr>
        <p:txBody>
          <a:bodyPr>
            <a:normAutofit/>
          </a:bodyPr>
          <a:lstStyle/>
          <a:p>
            <a:pPr algn="l"/>
            <a:r>
              <a:rPr lang="nl-NL" sz="3600" dirty="0">
                <a:latin typeface="RijksoverheidSansHeading" panose="020B0503040202060203" pitchFamily="34" charset="0"/>
              </a:rPr>
              <a:t>Inclusief onderwijs</a:t>
            </a:r>
          </a:p>
        </p:txBody>
      </p:sp>
      <p:sp>
        <p:nvSpPr>
          <p:cNvPr id="20" name="Tekstvak 19">
            <a:extLst>
              <a:ext uri="{FF2B5EF4-FFF2-40B4-BE49-F238E27FC236}">
                <a16:creationId xmlns:a16="http://schemas.microsoft.com/office/drawing/2014/main" id="{731B040C-D561-4824-A16C-2E835EF002DA}"/>
              </a:ext>
            </a:extLst>
          </p:cNvPr>
          <p:cNvSpPr txBox="1"/>
          <p:nvPr/>
        </p:nvSpPr>
        <p:spPr>
          <a:xfrm>
            <a:off x="974128" y="982613"/>
            <a:ext cx="4249387" cy="1938992"/>
          </a:xfrm>
          <a:prstGeom prst="rect">
            <a:avLst/>
          </a:prstGeom>
          <a:noFill/>
        </p:spPr>
        <p:txBody>
          <a:bodyPr wrap="square" rtlCol="0">
            <a:spAutoFit/>
          </a:bodyPr>
          <a:lstStyle/>
          <a:p>
            <a:r>
              <a:rPr lang="nl-NL" sz="2400" dirty="0">
                <a:latin typeface="RijksoverheidSansText" panose="020B0503040202060203" pitchFamily="34" charset="0"/>
              </a:rPr>
              <a:t>A</a:t>
            </a:r>
            <a:r>
              <a:rPr lang="nl-NL" sz="2400" b="0" i="0" u="none" strike="noStrike" baseline="0" dirty="0">
                <a:latin typeface="RijksoverheidSansText" panose="020B0503040202060203" pitchFamily="34" charset="0"/>
              </a:rPr>
              <a:t>lle leerlingen met een ondersteuningsbehoefte (in het primair en voortgezet onderwijs) krijgen een passend  aanbod in hun regio.</a:t>
            </a:r>
            <a:endParaRPr lang="nl-NL" sz="2400" dirty="0">
              <a:solidFill>
                <a:schemeClr val="bg1"/>
              </a:solidFill>
              <a:latin typeface="RijksoverheidSansText" panose="020B0503040202060203" pitchFamily="34" charset="0"/>
            </a:endParaRPr>
          </a:p>
        </p:txBody>
      </p:sp>
      <p:sp>
        <p:nvSpPr>
          <p:cNvPr id="5" name="Ovaal 4">
            <a:extLst>
              <a:ext uri="{FF2B5EF4-FFF2-40B4-BE49-F238E27FC236}">
                <a16:creationId xmlns:a16="http://schemas.microsoft.com/office/drawing/2014/main" id="{8A16BC19-C52C-804A-C432-9842893BB5C8}"/>
              </a:ext>
            </a:extLst>
          </p:cNvPr>
          <p:cNvSpPr/>
          <p:nvPr/>
        </p:nvSpPr>
        <p:spPr>
          <a:xfrm>
            <a:off x="5728391" y="4464423"/>
            <a:ext cx="2124636" cy="21515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C2937FAF-7568-C153-40B7-850BF5646169}"/>
              </a:ext>
            </a:extLst>
          </p:cNvPr>
          <p:cNvSpPr/>
          <p:nvPr/>
        </p:nvSpPr>
        <p:spPr>
          <a:xfrm>
            <a:off x="5880791" y="4616823"/>
            <a:ext cx="2124636" cy="21515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2" descr="Equity vs. Equality: Eliminating Opportunity Gaps in Education | The  Inclusion Solution">
            <a:extLst>
              <a:ext uri="{FF2B5EF4-FFF2-40B4-BE49-F238E27FC236}">
                <a16:creationId xmlns:a16="http://schemas.microsoft.com/office/drawing/2014/main" id="{93F40066-58F7-8ED8-1E37-9028CAAB75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763"/>
          <a:stretch>
            <a:fillRect/>
          </a:stretch>
        </p:blipFill>
        <p:spPr bwMode="auto">
          <a:xfrm>
            <a:off x="1215436" y="3594061"/>
            <a:ext cx="3629819" cy="29167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quity vs. Equality: Eliminating Opportunity Gaps in Education | The  Inclusion Solution">
            <a:extLst>
              <a:ext uri="{FF2B5EF4-FFF2-40B4-BE49-F238E27FC236}">
                <a16:creationId xmlns:a16="http://schemas.microsoft.com/office/drawing/2014/main" id="{4CF44821-3983-7DF3-4CCF-4A13A68500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998"/>
          <a:stretch>
            <a:fillRect/>
          </a:stretch>
        </p:blipFill>
        <p:spPr bwMode="auto">
          <a:xfrm>
            <a:off x="7853027" y="3488942"/>
            <a:ext cx="1997617" cy="312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921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B4A5E-28C5-D675-F68B-5E3BE20BE4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7E882B-91DD-E471-B540-96A38C670B50}"/>
              </a:ext>
            </a:extLst>
          </p:cNvPr>
          <p:cNvSpPr>
            <a:spLocks noGrp="1"/>
          </p:cNvSpPr>
          <p:nvPr>
            <p:ph type="title"/>
          </p:nvPr>
        </p:nvSpPr>
        <p:spPr>
          <a:xfrm>
            <a:off x="830942" y="371317"/>
            <a:ext cx="7667171" cy="948047"/>
          </a:xfrm>
        </p:spPr>
        <p:txBody>
          <a:bodyPr/>
          <a:lstStyle/>
          <a:p>
            <a:r>
              <a:rPr lang="nl-NL" noProof="0" dirty="0"/>
              <a:t>Wat is inclusief onderwijs?</a:t>
            </a:r>
          </a:p>
        </p:txBody>
      </p:sp>
      <p:sp>
        <p:nvSpPr>
          <p:cNvPr id="3" name="Tijdelijke aanduiding voor inhoud 2">
            <a:extLst>
              <a:ext uri="{FF2B5EF4-FFF2-40B4-BE49-F238E27FC236}">
                <a16:creationId xmlns:a16="http://schemas.microsoft.com/office/drawing/2014/main" id="{C2A511C7-EE6D-4931-E134-EEC131B974B2}"/>
              </a:ext>
            </a:extLst>
          </p:cNvPr>
          <p:cNvSpPr>
            <a:spLocks noGrp="1"/>
          </p:cNvSpPr>
          <p:nvPr>
            <p:ph sz="quarter" idx="13"/>
          </p:nvPr>
        </p:nvSpPr>
        <p:spPr>
          <a:xfrm>
            <a:off x="830943" y="1446649"/>
            <a:ext cx="7667171" cy="4792785"/>
          </a:xfrm>
        </p:spPr>
        <p:txBody>
          <a:bodyPr>
            <a:normAutofit fontScale="70000" lnSpcReduction="20000"/>
          </a:bodyPr>
          <a:lstStyle/>
          <a:p>
            <a:pPr marL="0" indent="0">
              <a:buNone/>
            </a:pPr>
            <a:r>
              <a:rPr lang="nl-NL" sz="3400" noProof="0" dirty="0"/>
              <a:t>Inclusief onderwijs is onderwijs waarbij alle kinderen en</a:t>
            </a:r>
          </a:p>
          <a:p>
            <a:pPr marL="0" indent="0">
              <a:buNone/>
            </a:pPr>
            <a:r>
              <a:rPr lang="nl-NL" sz="3400" noProof="0" dirty="0"/>
              <a:t>jongeren dicht bij huis, volwaardig en gelijkwaardig</a:t>
            </a:r>
          </a:p>
          <a:p>
            <a:pPr marL="0" indent="0">
              <a:buNone/>
            </a:pPr>
            <a:r>
              <a:rPr lang="nl-NL" sz="3400" noProof="0" dirty="0"/>
              <a:t>toegang hebben tot een inclusieve leeromgeving waarin zij</a:t>
            </a:r>
          </a:p>
          <a:p>
            <a:pPr marL="0" indent="0">
              <a:buNone/>
            </a:pPr>
            <a:r>
              <a:rPr lang="nl-NL" sz="3400" noProof="0" dirty="0"/>
              <a:t>zich samen ontwikkelen en samen leren en participeren.</a:t>
            </a:r>
          </a:p>
          <a:p>
            <a:pPr marL="0" indent="0">
              <a:buNone/>
            </a:pPr>
            <a:endParaRPr lang="nl-NL" sz="2900" b="1" noProof="0" dirty="0">
              <a:latin typeface="RijksoverheidSansHeading" panose="020B0503040202060203" pitchFamily="34" charset="0"/>
            </a:endParaRPr>
          </a:p>
          <a:p>
            <a:pPr marL="0" indent="0">
              <a:buNone/>
            </a:pPr>
            <a:r>
              <a:rPr lang="nl-NL" sz="2900" b="1" noProof="0" dirty="0">
                <a:latin typeface="RijksoverheidSansHeading" panose="020B0503040202060203" pitchFamily="34" charset="0"/>
              </a:rPr>
              <a:t>Kernelementen inclusief onderwijs</a:t>
            </a:r>
            <a:r>
              <a:rPr lang="nl-NL" sz="2900" noProof="0" dirty="0">
                <a:latin typeface="RijksoverheidSansHeading" panose="020B0503040202060203" pitchFamily="34" charset="0"/>
              </a:rPr>
              <a:t>:</a:t>
            </a:r>
          </a:p>
          <a:p>
            <a:r>
              <a:rPr lang="nl-NL" sz="2900" noProof="0" dirty="0">
                <a:latin typeface="RijksoverheidSansHeading" panose="020B0503040202060203" pitchFamily="34" charset="0"/>
              </a:rPr>
              <a:t>Iedereen is welkom, ontwikkelt zich en hoort erbij</a:t>
            </a:r>
          </a:p>
          <a:p>
            <a:r>
              <a:rPr lang="nl-NL" sz="2900" noProof="0" dirty="0">
                <a:latin typeface="RijksoverheidSansHeading" panose="020B0503040202060203" pitchFamily="34" charset="0"/>
              </a:rPr>
              <a:t>Er is goede ondersteuning voor iedereen</a:t>
            </a:r>
          </a:p>
          <a:p>
            <a:r>
              <a:rPr lang="nl-NL" sz="2900" noProof="0" dirty="0">
                <a:latin typeface="RijksoverheidSansHeading" panose="020B0503040202060203" pitchFamily="34" charset="0"/>
              </a:rPr>
              <a:t>Alle kinderen en jongeren leren en participeren samen</a:t>
            </a:r>
          </a:p>
          <a:p>
            <a:pPr marL="0" indent="0">
              <a:buNone/>
            </a:pPr>
            <a:endParaRPr lang="nl-NL" sz="2900" noProof="0" dirty="0">
              <a:latin typeface="RijksoverheidSansHeading" panose="020B0503040202060203" pitchFamily="34" charset="0"/>
            </a:endParaRPr>
          </a:p>
          <a:p>
            <a:pPr marL="0" indent="0">
              <a:buNone/>
            </a:pPr>
            <a:r>
              <a:rPr lang="nl-NL" sz="2900" noProof="0" dirty="0">
                <a:latin typeface="RijksoverheidSansHeading" panose="020B0503040202060203" pitchFamily="34" charset="0"/>
              </a:rPr>
              <a:t>Specialistische voorzieningen voor kinderen die dat nodig hebben</a:t>
            </a:r>
          </a:p>
          <a:p>
            <a:pPr marL="0" indent="0">
              <a:buNone/>
            </a:pPr>
            <a:endParaRPr lang="nl-NL" noProof="0" dirty="0"/>
          </a:p>
        </p:txBody>
      </p:sp>
      <p:pic>
        <p:nvPicPr>
          <p:cNvPr id="7" name="Afbeelding 6">
            <a:extLst>
              <a:ext uri="{FF2B5EF4-FFF2-40B4-BE49-F238E27FC236}">
                <a16:creationId xmlns:a16="http://schemas.microsoft.com/office/drawing/2014/main" id="{1AAFC0EE-24E9-A5D6-A683-49B2075E6352}"/>
              </a:ext>
            </a:extLst>
          </p:cNvPr>
          <p:cNvPicPr>
            <a:picLocks noChangeAspect="1"/>
          </p:cNvPicPr>
          <p:nvPr/>
        </p:nvPicPr>
        <p:blipFill>
          <a:blip r:embed="rId3"/>
          <a:stretch>
            <a:fillRect/>
          </a:stretch>
        </p:blipFill>
        <p:spPr>
          <a:xfrm rot="1172439">
            <a:off x="8251661" y="691142"/>
            <a:ext cx="3395766" cy="4194412"/>
          </a:xfrm>
          <a:prstGeom prst="rect">
            <a:avLst/>
          </a:prstGeom>
        </p:spPr>
      </p:pic>
    </p:spTree>
    <p:extLst>
      <p:ext uri="{BB962C8B-B14F-4D97-AF65-F5344CB8AC3E}">
        <p14:creationId xmlns:p14="http://schemas.microsoft.com/office/powerpoint/2010/main" val="280368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A7582-76AB-5DD9-DAED-99DF024251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C39259-1A39-705A-317B-AC8E0A46EB0E}"/>
              </a:ext>
            </a:extLst>
          </p:cNvPr>
          <p:cNvSpPr>
            <a:spLocks noGrp="1"/>
          </p:cNvSpPr>
          <p:nvPr>
            <p:ph type="title"/>
          </p:nvPr>
        </p:nvSpPr>
        <p:spPr>
          <a:xfrm>
            <a:off x="726436" y="406109"/>
            <a:ext cx="7667171" cy="948047"/>
          </a:xfrm>
        </p:spPr>
        <p:txBody>
          <a:bodyPr>
            <a:normAutofit/>
          </a:bodyPr>
          <a:lstStyle/>
          <a:p>
            <a:r>
              <a:rPr lang="nl-NL" sz="3200" dirty="0">
                <a:latin typeface="RijksoverheidSansHeading" panose="020B0503040202060203" pitchFamily="34" charset="0"/>
              </a:rPr>
              <a:t>Waarom inclusief onderwijs?</a:t>
            </a:r>
          </a:p>
        </p:txBody>
      </p:sp>
      <p:sp>
        <p:nvSpPr>
          <p:cNvPr id="3" name="Tijdelijke aanduiding voor inhoud 2">
            <a:extLst>
              <a:ext uri="{FF2B5EF4-FFF2-40B4-BE49-F238E27FC236}">
                <a16:creationId xmlns:a16="http://schemas.microsoft.com/office/drawing/2014/main" id="{6BF7C4C7-513A-28FC-DECE-96721B0BEFAC}"/>
              </a:ext>
            </a:extLst>
          </p:cNvPr>
          <p:cNvSpPr>
            <a:spLocks noGrp="1"/>
          </p:cNvSpPr>
          <p:nvPr>
            <p:ph sz="quarter" idx="13"/>
          </p:nvPr>
        </p:nvSpPr>
        <p:spPr>
          <a:xfrm>
            <a:off x="726436" y="1496537"/>
            <a:ext cx="9039356" cy="4481330"/>
          </a:xfrm>
        </p:spPr>
        <p:txBody>
          <a:bodyPr>
            <a:normAutofit/>
          </a:bodyPr>
          <a:lstStyle/>
          <a:p>
            <a:pPr marL="0" indent="0">
              <a:buClr>
                <a:srgbClr val="A90061"/>
              </a:buClr>
              <a:buNone/>
            </a:pPr>
            <a:r>
              <a:rPr lang="nl-NL" sz="2800" dirty="0">
                <a:latin typeface="RijksoverheidSansHeading" panose="020B0503040202060203" pitchFamily="34" charset="0"/>
              </a:rPr>
              <a:t>Inclusief onderwijs is een mensenrecht.</a:t>
            </a:r>
          </a:p>
          <a:p>
            <a:pPr marL="0" indent="0">
              <a:buNone/>
            </a:pPr>
            <a:endParaRPr lang="nl-NL" sz="2800" dirty="0">
              <a:latin typeface="RijksoverheidSansHeading" panose="020B0503040202060203" pitchFamily="34" charset="0"/>
            </a:endParaRPr>
          </a:p>
          <a:p>
            <a:pPr marL="0" indent="0">
              <a:buNone/>
            </a:pPr>
            <a:r>
              <a:rPr lang="nl-NL" sz="2800" dirty="0">
                <a:latin typeface="RijksoverheidSansHeading" panose="020B0503040202060203" pitchFamily="34" charset="0"/>
              </a:rPr>
              <a:t>Uit onderzoek blijkt:</a:t>
            </a:r>
          </a:p>
          <a:p>
            <a:pPr marL="514350" indent="-514350">
              <a:buClr>
                <a:srgbClr val="A90061"/>
              </a:buClr>
              <a:buFont typeface="+mj-lt"/>
              <a:buAutoNum type="arabicPeriod"/>
            </a:pPr>
            <a:r>
              <a:rPr lang="nl-NL" sz="2800" dirty="0">
                <a:latin typeface="RijksoverheidSansHeading" panose="020B0503040202060203" pitchFamily="34" charset="0"/>
              </a:rPr>
              <a:t>Het bevordert gelijke kansen voor alle kinderen.</a:t>
            </a:r>
          </a:p>
          <a:p>
            <a:pPr marL="514350" indent="-514350">
              <a:buClr>
                <a:srgbClr val="A90061"/>
              </a:buClr>
              <a:buFont typeface="+mj-lt"/>
              <a:buAutoNum type="arabicPeriod"/>
            </a:pPr>
            <a:r>
              <a:rPr lang="nl-NL" sz="2800" dirty="0">
                <a:latin typeface="RijksoverheidSansHeading" panose="020B0503040202060203" pitchFamily="34" charset="0"/>
              </a:rPr>
              <a:t>Het verbetert de leerresultaten voor alle kinderen.</a:t>
            </a:r>
          </a:p>
          <a:p>
            <a:pPr marL="514350" indent="-514350">
              <a:buClr>
                <a:srgbClr val="A90061"/>
              </a:buClr>
              <a:buFont typeface="+mj-lt"/>
              <a:buAutoNum type="arabicPeriod"/>
            </a:pPr>
            <a:r>
              <a:rPr lang="nl-NL" sz="2800" dirty="0">
                <a:latin typeface="RijksoverheidSansHeading" panose="020B0503040202060203" pitchFamily="34" charset="0"/>
              </a:rPr>
              <a:t>Het verbetert de aansluiting op vervolgonderwijs en de arbeidsmarkt voor kinderen met een beperking.</a:t>
            </a:r>
          </a:p>
          <a:p>
            <a:pPr marL="514350" indent="-514350">
              <a:buClr>
                <a:srgbClr val="A90061"/>
              </a:buClr>
              <a:buFont typeface="+mj-lt"/>
              <a:buAutoNum type="arabicPeriod"/>
            </a:pPr>
            <a:r>
              <a:rPr lang="nl-NL" sz="2800" dirty="0">
                <a:latin typeface="RijksoverheidSansHeading" panose="020B0503040202060203" pitchFamily="34" charset="0"/>
              </a:rPr>
              <a:t>Het versterkt professionalisering en innovatie.</a:t>
            </a:r>
          </a:p>
          <a:p>
            <a:endParaRPr lang="en-US" dirty="0">
              <a:latin typeface="RijksoverheidSansHeading" panose="020B0503040202060203" pitchFamily="34" charset="0"/>
            </a:endParaRPr>
          </a:p>
          <a:p>
            <a:pPr marL="0" indent="0">
              <a:buNone/>
            </a:pPr>
            <a:endParaRPr lang="nl-NL" dirty="0"/>
          </a:p>
        </p:txBody>
      </p:sp>
      <p:pic>
        <p:nvPicPr>
          <p:cNvPr id="6" name="Afbeelding 5" descr="Afbeelding met Liefde, vrouw, bruid, tekenfilm&#10;&#10;Door AI gegenereerde inhoud is mogelijk onjuist.">
            <a:extLst>
              <a:ext uri="{FF2B5EF4-FFF2-40B4-BE49-F238E27FC236}">
                <a16:creationId xmlns:a16="http://schemas.microsoft.com/office/drawing/2014/main" id="{55BFBA16-F63A-1E2B-9941-22F726BF20D0}"/>
              </a:ext>
            </a:extLst>
          </p:cNvPr>
          <p:cNvPicPr>
            <a:picLocks noChangeAspect="1"/>
          </p:cNvPicPr>
          <p:nvPr/>
        </p:nvPicPr>
        <p:blipFill>
          <a:blip r:embed="rId3" cstate="print">
            <a:extLst>
              <a:ext uri="{28A0092B-C50C-407E-A947-70E740481C1C}">
                <a14:useLocalDpi xmlns:a14="http://schemas.microsoft.com/office/drawing/2010/main" val="0"/>
              </a:ext>
            </a:extLst>
          </a:blip>
          <a:srcRect l="32279" t="15190" r="30127" b="19466"/>
          <a:stretch>
            <a:fillRect/>
          </a:stretch>
        </p:blipFill>
        <p:spPr>
          <a:xfrm>
            <a:off x="9271321" y="3970117"/>
            <a:ext cx="2581155" cy="2523578"/>
          </a:xfrm>
          <a:prstGeom prst="rect">
            <a:avLst/>
          </a:prstGeom>
        </p:spPr>
      </p:pic>
    </p:spTree>
    <p:extLst>
      <p:ext uri="{BB962C8B-B14F-4D97-AF65-F5344CB8AC3E}">
        <p14:creationId xmlns:p14="http://schemas.microsoft.com/office/powerpoint/2010/main" val="101980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C3348-4006-B7FA-D103-B7D66EDE99DF}"/>
            </a:ext>
          </a:extLst>
        </p:cNvPr>
        <p:cNvGrpSpPr/>
        <p:nvPr/>
      </p:nvGrpSpPr>
      <p:grpSpPr>
        <a:xfrm>
          <a:off x="0" y="0"/>
          <a:ext cx="0" cy="0"/>
          <a:chOff x="0" y="0"/>
          <a:chExt cx="0" cy="0"/>
        </a:xfrm>
      </p:grpSpPr>
      <p:sp>
        <p:nvSpPr>
          <p:cNvPr id="7" name="Tijdelijke aanduiding voor inhoud 7">
            <a:extLst>
              <a:ext uri="{FF2B5EF4-FFF2-40B4-BE49-F238E27FC236}">
                <a16:creationId xmlns:a16="http://schemas.microsoft.com/office/drawing/2014/main" id="{B8EACC1B-0A2C-4310-B0A3-E3BBCF400E84}"/>
              </a:ext>
            </a:extLst>
          </p:cNvPr>
          <p:cNvSpPr>
            <a:spLocks noGrp="1"/>
          </p:cNvSpPr>
          <p:nvPr>
            <p:ph type="body" sz="quarter" idx="15"/>
          </p:nvPr>
        </p:nvSpPr>
        <p:spPr>
          <a:xfrm>
            <a:off x="406797" y="1269181"/>
            <a:ext cx="5461000" cy="4887711"/>
          </a:xfrm>
        </p:spPr>
        <p:txBody>
          <a:bodyPr numCol="1">
            <a:noAutofit/>
          </a:bodyPr>
          <a:lstStyle/>
          <a:p>
            <a:pPr>
              <a:buClr>
                <a:srgbClr val="002060"/>
              </a:buClr>
              <a:buSzPct val="100000"/>
            </a:pPr>
            <a:r>
              <a:rPr lang="nl-NL" dirty="0" err="1">
                <a:latin typeface="RijksoverheidSansHeading" panose="020B0503040202060203" pitchFamily="34" charset="0"/>
              </a:rPr>
              <a:t>Kortcyclisch</a:t>
            </a:r>
            <a:r>
              <a:rPr lang="nl-NL" dirty="0">
                <a:latin typeface="RijksoverheidSansHeading" panose="020B0503040202060203" pitchFamily="34" charset="0"/>
              </a:rPr>
              <a:t>, aansluitend bij de actuele context en onderzoeksresultaten</a:t>
            </a:r>
          </a:p>
          <a:p>
            <a:pPr>
              <a:buClr>
                <a:srgbClr val="002060"/>
              </a:buClr>
              <a:buSzPct val="100000"/>
            </a:pPr>
            <a:r>
              <a:rPr lang="nl-NL" dirty="0">
                <a:latin typeface="RijksoverheidSansHeading" panose="020B0503040202060203" pitchFamily="34" charset="0"/>
              </a:rPr>
              <a:t>In samenwerking met sectorpartijen, belangenorganisaties &amp; het onderwijs- en zorgveld</a:t>
            </a:r>
          </a:p>
          <a:p>
            <a:pPr>
              <a:buClr>
                <a:srgbClr val="002060"/>
              </a:buClr>
              <a:buSzPct val="100000"/>
            </a:pPr>
            <a:r>
              <a:rPr lang="nl-NL" dirty="0">
                <a:latin typeface="RijksoverheidSansHeading" panose="020B0503040202060203" pitchFamily="34" charset="0"/>
              </a:rPr>
              <a:t>Denk mee met OCW </a:t>
            </a:r>
          </a:p>
          <a:p>
            <a:pPr>
              <a:buClr>
                <a:srgbClr val="002060"/>
              </a:buClr>
              <a:buSzPct val="100000"/>
              <a:buFont typeface="Arial" panose="020B0604020202020204" pitchFamily="34" charset="0"/>
              <a:buChar char="•"/>
            </a:pPr>
            <a:r>
              <a:rPr lang="nl-NL" dirty="0">
                <a:latin typeface="RijksoverheidSansHeading" panose="020B0503040202060203" pitchFamily="34" charset="0"/>
              </a:rPr>
              <a:t>Prioritaire thema’s </a:t>
            </a:r>
            <a:r>
              <a:rPr lang="nl-NL" dirty="0" err="1">
                <a:latin typeface="RijksoverheidSansHeading" panose="020B0503040202060203" pitchFamily="34" charset="0"/>
              </a:rPr>
              <a:t>voorlopersscholen</a:t>
            </a:r>
            <a:r>
              <a:rPr lang="nl-NL" dirty="0">
                <a:latin typeface="RijksoverheidSansHeading" panose="020B0503040202060203" pitchFamily="34" charset="0"/>
              </a:rPr>
              <a:t>:</a:t>
            </a:r>
          </a:p>
          <a:p>
            <a:pPr lvl="2" indent="-457200">
              <a:buAutoNum type="arabicPeriod"/>
              <a:defRPr/>
            </a:pPr>
            <a:r>
              <a:rPr lang="nl-NL" sz="2400" dirty="0" err="1">
                <a:solidFill>
                  <a:srgbClr val="000000"/>
                </a:solidFill>
                <a:latin typeface="RijksoverheidSansHeading" panose="020B0503040202060203" pitchFamily="34" charset="0"/>
              </a:rPr>
              <a:t>Mindset</a:t>
            </a:r>
            <a:r>
              <a:rPr lang="nl-NL" sz="2400" dirty="0">
                <a:solidFill>
                  <a:srgbClr val="000000"/>
                </a:solidFill>
                <a:latin typeface="RijksoverheidSansHeading" panose="020B0503040202060203" pitchFamily="34" charset="0"/>
              </a:rPr>
              <a:t> en inclusieve cultuur</a:t>
            </a:r>
          </a:p>
          <a:p>
            <a:pPr lvl="2" indent="-457200">
              <a:buAutoNum type="arabicPeriod"/>
              <a:defRPr/>
            </a:pPr>
            <a:r>
              <a:rPr lang="nl-NL" sz="2400" dirty="0">
                <a:solidFill>
                  <a:srgbClr val="000000"/>
                </a:solidFill>
                <a:latin typeface="RijksoverheidSansHeading" panose="020B0503040202060203" pitchFamily="34" charset="0"/>
              </a:rPr>
              <a:t>Wetgeving inclusief onderwijs</a:t>
            </a:r>
          </a:p>
          <a:p>
            <a:pPr lvl="2" indent="-457200">
              <a:buAutoNum type="arabicPeriod"/>
              <a:defRPr/>
            </a:pPr>
            <a:r>
              <a:rPr lang="nl-NL" sz="2400" dirty="0">
                <a:solidFill>
                  <a:srgbClr val="000000"/>
                </a:solidFill>
                <a:latin typeface="RijksoverheidSansHeading" panose="020B0503040202060203" pitchFamily="34" charset="0"/>
              </a:rPr>
              <a:t>Inclusief toezicht</a:t>
            </a:r>
          </a:p>
          <a:p>
            <a:pPr lvl="2" indent="-457200">
              <a:buAutoNum type="arabicPeriod"/>
              <a:defRPr/>
            </a:pPr>
            <a:r>
              <a:rPr lang="nl-NL" sz="2400" b="1" dirty="0">
                <a:solidFill>
                  <a:srgbClr val="000000"/>
                </a:solidFill>
                <a:latin typeface="RijksoverheidSansHeading" panose="020B0503040202060203" pitchFamily="34" charset="0"/>
              </a:rPr>
              <a:t>Ondersteuning in en om de school</a:t>
            </a:r>
          </a:p>
          <a:p>
            <a:pPr lvl="2" indent="-457200">
              <a:buAutoNum type="arabicPeriod"/>
              <a:defRPr/>
            </a:pPr>
            <a:r>
              <a:rPr lang="nl-NL" sz="2400" dirty="0">
                <a:solidFill>
                  <a:srgbClr val="000000"/>
                </a:solidFill>
                <a:latin typeface="RijksoverheidSansHeading" panose="020B0503040202060203" pitchFamily="34" charset="0"/>
              </a:rPr>
              <a:t>Toerusten van de leraar</a:t>
            </a:r>
            <a:endParaRPr lang="nl-NL" sz="2400" dirty="0">
              <a:latin typeface="RijksoverheidSansHeading" panose="020B0503040202060203" pitchFamily="34" charset="0"/>
            </a:endParaRPr>
          </a:p>
        </p:txBody>
      </p:sp>
      <p:sp>
        <p:nvSpPr>
          <p:cNvPr id="3" name="Titel 2">
            <a:extLst>
              <a:ext uri="{FF2B5EF4-FFF2-40B4-BE49-F238E27FC236}">
                <a16:creationId xmlns:a16="http://schemas.microsoft.com/office/drawing/2014/main" id="{22208DFF-FEC2-F521-65E1-FC5D933DBBE3}"/>
              </a:ext>
            </a:extLst>
          </p:cNvPr>
          <p:cNvSpPr>
            <a:spLocks noGrp="1"/>
          </p:cNvSpPr>
          <p:nvPr>
            <p:ph type="title"/>
          </p:nvPr>
        </p:nvSpPr>
        <p:spPr>
          <a:xfrm>
            <a:off x="406797" y="0"/>
            <a:ext cx="5004594" cy="948047"/>
          </a:xfrm>
        </p:spPr>
        <p:txBody>
          <a:bodyPr anchor="b">
            <a:normAutofit/>
          </a:bodyPr>
          <a:lstStyle/>
          <a:p>
            <a:r>
              <a:rPr lang="nl-NL" sz="3300" dirty="0">
                <a:latin typeface="RijksoverheidSansHeading" panose="020B0503040202060203" pitchFamily="34" charset="0"/>
              </a:rPr>
              <a:t>Beleidsontwikkeling OCW</a:t>
            </a:r>
          </a:p>
        </p:txBody>
      </p:sp>
      <p:pic>
        <p:nvPicPr>
          <p:cNvPr id="4" name="Afbeelding 3">
            <a:extLst>
              <a:ext uri="{FF2B5EF4-FFF2-40B4-BE49-F238E27FC236}">
                <a16:creationId xmlns:a16="http://schemas.microsoft.com/office/drawing/2014/main" id="{7A6DE167-6EE7-6549-43E2-55FB363D8549}"/>
              </a:ext>
            </a:extLst>
          </p:cNvPr>
          <p:cNvPicPr>
            <a:picLocks noChangeAspect="1"/>
          </p:cNvPicPr>
          <p:nvPr/>
        </p:nvPicPr>
        <p:blipFill>
          <a:blip r:embed="rId3"/>
          <a:stretch>
            <a:fillRect/>
          </a:stretch>
        </p:blipFill>
        <p:spPr>
          <a:xfrm>
            <a:off x="7334391" y="1813420"/>
            <a:ext cx="3261643" cy="3231160"/>
          </a:xfrm>
          <a:prstGeom prst="rect">
            <a:avLst/>
          </a:prstGeom>
        </p:spPr>
      </p:pic>
    </p:spTree>
    <p:extLst>
      <p:ext uri="{BB962C8B-B14F-4D97-AF65-F5344CB8AC3E}">
        <p14:creationId xmlns:p14="http://schemas.microsoft.com/office/powerpoint/2010/main" val="72497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schermopname, diagram, ontwerp&#10;&#10;Door AI gegenereerde inhoud is mogelijk onjuist.">
            <a:extLst>
              <a:ext uri="{FF2B5EF4-FFF2-40B4-BE49-F238E27FC236}">
                <a16:creationId xmlns:a16="http://schemas.microsoft.com/office/drawing/2014/main" id="{1E066D04-9E05-F407-9DE9-1E73F159D6A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a:fillRect/>
          </a:stretch>
        </p:blipFill>
        <p:spPr bwMode="auto">
          <a:xfrm>
            <a:off x="479724" y="3130119"/>
            <a:ext cx="5927328" cy="2044928"/>
          </a:xfrm>
          <a:prstGeom prst="rect">
            <a:avLst/>
          </a:prstGeom>
          <a:noFill/>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BD0E8B00-22C4-22D9-F068-D1BDCC40B70E}"/>
              </a:ext>
            </a:extLst>
          </p:cNvPr>
          <p:cNvSpPr>
            <a:spLocks noGrp="1"/>
          </p:cNvSpPr>
          <p:nvPr>
            <p:ph sz="half" idx="2"/>
          </p:nvPr>
        </p:nvSpPr>
        <p:spPr>
          <a:xfrm>
            <a:off x="633611" y="1682953"/>
            <a:ext cx="10611395" cy="1087915"/>
          </a:xfrm>
        </p:spPr>
        <p:txBody>
          <a:bodyPr>
            <a:normAutofit/>
          </a:bodyPr>
          <a:lstStyle/>
          <a:p>
            <a:pPr marL="0" indent="0">
              <a:buClr>
                <a:srgbClr val="A90061"/>
              </a:buClr>
              <a:buNone/>
            </a:pPr>
            <a:r>
              <a:rPr lang="en-US" sz="2800" b="1" dirty="0"/>
              <a:t>Van </a:t>
            </a:r>
            <a:r>
              <a:rPr lang="en-US" sz="2800" b="1" dirty="0" err="1"/>
              <a:t>multidisciplinair</a:t>
            </a:r>
            <a:r>
              <a:rPr lang="en-US" sz="2800" b="1" dirty="0"/>
              <a:t> naar </a:t>
            </a:r>
            <a:r>
              <a:rPr lang="en-US" sz="2800" b="1" dirty="0" err="1"/>
              <a:t>interdisciplinair</a:t>
            </a:r>
            <a:r>
              <a:rPr lang="en-US" sz="2800" b="1" dirty="0"/>
              <a:t> </a:t>
            </a:r>
            <a:r>
              <a:rPr lang="en-US" sz="2800" b="1" dirty="0" err="1"/>
              <a:t>samenwerken</a:t>
            </a:r>
            <a:r>
              <a:rPr lang="en-US" sz="2800" b="1" dirty="0"/>
              <a:t> </a:t>
            </a:r>
          </a:p>
          <a:p>
            <a:pPr marL="0" indent="0">
              <a:buClr>
                <a:srgbClr val="A90061"/>
              </a:buClr>
              <a:buNone/>
            </a:pPr>
            <a:r>
              <a:rPr lang="en-US" sz="2800" b="1" dirty="0"/>
              <a:t>met T-shaped professionals</a:t>
            </a:r>
          </a:p>
        </p:txBody>
      </p:sp>
      <p:sp>
        <p:nvSpPr>
          <p:cNvPr id="4" name="Titel 3">
            <a:extLst>
              <a:ext uri="{FF2B5EF4-FFF2-40B4-BE49-F238E27FC236}">
                <a16:creationId xmlns:a16="http://schemas.microsoft.com/office/drawing/2014/main" id="{AEDC65D1-BC87-97D0-A24E-B46CE7F8C626}"/>
              </a:ext>
            </a:extLst>
          </p:cNvPr>
          <p:cNvSpPr>
            <a:spLocks noGrp="1"/>
          </p:cNvSpPr>
          <p:nvPr>
            <p:ph type="title"/>
          </p:nvPr>
        </p:nvSpPr>
        <p:spPr>
          <a:xfrm>
            <a:off x="633611" y="942406"/>
            <a:ext cx="10923588" cy="613955"/>
          </a:xfrm>
        </p:spPr>
        <p:txBody>
          <a:bodyPr anchor="b">
            <a:normAutofit/>
          </a:bodyPr>
          <a:lstStyle/>
          <a:p>
            <a:r>
              <a:rPr lang="nl-NL" dirty="0"/>
              <a:t>Samen werken aan scholen voor iedereen</a:t>
            </a:r>
          </a:p>
        </p:txBody>
      </p:sp>
      <p:sp>
        <p:nvSpPr>
          <p:cNvPr id="6" name="Content Placeholder 2">
            <a:extLst>
              <a:ext uri="{FF2B5EF4-FFF2-40B4-BE49-F238E27FC236}">
                <a16:creationId xmlns:a16="http://schemas.microsoft.com/office/drawing/2014/main" id="{A14E9835-2C65-2C66-4D26-A6AE3DC0B054}"/>
              </a:ext>
            </a:extLst>
          </p:cNvPr>
          <p:cNvSpPr txBox="1">
            <a:spLocks/>
          </p:cNvSpPr>
          <p:nvPr/>
        </p:nvSpPr>
        <p:spPr>
          <a:xfrm>
            <a:off x="6930345" y="2833962"/>
            <a:ext cx="5483724" cy="3575186"/>
          </a:xfrm>
          <a:prstGeom prst="rect">
            <a:avLst/>
          </a:prstGeom>
        </p:spPr>
        <p:txBody>
          <a:bodyPr vert="horz" lIns="91440" tIns="45720" rIns="91440" bIns="45720" rtlCol="0">
            <a:normAutofit/>
          </a:bodyPr>
          <a:lstStyle>
            <a:lvl1pPr marL="316800" indent="-316800" algn="l" defTabSz="914400" rtl="0" eaLnBrk="1" latinLnBrk="0" hangingPunct="1">
              <a:lnSpc>
                <a:spcPct val="90000"/>
              </a:lnSpc>
              <a:spcBef>
                <a:spcPts val="1200"/>
              </a:spcBef>
              <a:buClr>
                <a:srgbClr val="002060"/>
              </a:buClr>
              <a:buSzPct val="8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02060"/>
              </a:buClr>
              <a:buFont typeface="Courier New" panose="02070309020205020404" pitchFamily="49" charset="0"/>
              <a:buChar char="o"/>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02060"/>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02060"/>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
                <a:srgbClr val="A90061"/>
              </a:buClr>
            </a:pPr>
            <a:r>
              <a:rPr lang="nl-NL" noProof="0" dirty="0"/>
              <a:t>Welke populatie hebben we in huis?</a:t>
            </a:r>
          </a:p>
          <a:p>
            <a:pPr>
              <a:buClr>
                <a:srgbClr val="A90061"/>
              </a:buClr>
            </a:pPr>
            <a:r>
              <a:rPr lang="nl-NL" noProof="0" dirty="0"/>
              <a:t>Welke expertise hebben we dus nodig? </a:t>
            </a:r>
          </a:p>
          <a:p>
            <a:pPr>
              <a:buClr>
                <a:srgbClr val="A90061"/>
              </a:buClr>
            </a:pPr>
            <a:r>
              <a:rPr lang="nl-NL" noProof="0" dirty="0"/>
              <a:t>Professionalisering van het team</a:t>
            </a:r>
          </a:p>
          <a:p>
            <a:pPr>
              <a:buClr>
                <a:srgbClr val="A90061"/>
              </a:buClr>
            </a:pPr>
            <a:r>
              <a:rPr lang="nl-NL" noProof="0" dirty="0"/>
              <a:t>Schouder aan schouder samen werken</a:t>
            </a:r>
          </a:p>
        </p:txBody>
      </p:sp>
      <p:sp>
        <p:nvSpPr>
          <p:cNvPr id="8" name="Content Placeholder 2">
            <a:extLst>
              <a:ext uri="{FF2B5EF4-FFF2-40B4-BE49-F238E27FC236}">
                <a16:creationId xmlns:a16="http://schemas.microsoft.com/office/drawing/2014/main" id="{D9B27789-B8BD-C198-15E4-7D3930653EE1}"/>
              </a:ext>
            </a:extLst>
          </p:cNvPr>
          <p:cNvSpPr txBox="1">
            <a:spLocks/>
          </p:cNvSpPr>
          <p:nvPr/>
        </p:nvSpPr>
        <p:spPr>
          <a:xfrm>
            <a:off x="479724" y="5321233"/>
            <a:ext cx="10611395" cy="1087915"/>
          </a:xfrm>
          <a:prstGeom prst="rect">
            <a:avLst/>
          </a:prstGeom>
        </p:spPr>
        <p:txBody>
          <a:bodyPr vert="horz" lIns="91440" tIns="45720" rIns="91440" bIns="45720" rtlCol="0">
            <a:normAutofit/>
          </a:bodyPr>
          <a:lstStyle>
            <a:lvl1pPr marL="316800" indent="-316800" algn="l" defTabSz="914400" rtl="0" eaLnBrk="1" latinLnBrk="0" hangingPunct="1">
              <a:lnSpc>
                <a:spcPct val="90000"/>
              </a:lnSpc>
              <a:spcBef>
                <a:spcPts val="1200"/>
              </a:spcBef>
              <a:buClr>
                <a:srgbClr val="002060"/>
              </a:buClr>
              <a:buSzPct val="8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02060"/>
              </a:buClr>
              <a:buFont typeface="Courier New" panose="02070309020205020404" pitchFamily="49" charset="0"/>
              <a:buChar char="o"/>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02060"/>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02060"/>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rgbClr val="A90061"/>
              </a:buClr>
              <a:buNone/>
            </a:pPr>
            <a:r>
              <a:rPr lang="nl-NL" sz="2800" dirty="0"/>
              <a:t>Gezamenlijk strategieën ontwikkelen waarbij grenzen tussen vakgebieden vervagen</a:t>
            </a:r>
          </a:p>
        </p:txBody>
      </p:sp>
    </p:spTree>
    <p:extLst>
      <p:ext uri="{BB962C8B-B14F-4D97-AF65-F5344CB8AC3E}">
        <p14:creationId xmlns:p14="http://schemas.microsoft.com/office/powerpoint/2010/main" val="206107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75715-3061-0EFF-5143-5744EAB114A6}"/>
            </a:ext>
          </a:extLst>
        </p:cNvPr>
        <p:cNvGrpSpPr/>
        <p:nvPr/>
      </p:nvGrpSpPr>
      <p:grpSpPr>
        <a:xfrm>
          <a:off x="0" y="0"/>
          <a:ext cx="0" cy="0"/>
          <a:chOff x="0" y="0"/>
          <a:chExt cx="0" cy="0"/>
        </a:xfrm>
      </p:grpSpPr>
      <p:pic>
        <p:nvPicPr>
          <p:cNvPr id="2" name="Picture 4" descr="Nieuws – P.C. Hooftschool">
            <a:extLst>
              <a:ext uri="{FF2B5EF4-FFF2-40B4-BE49-F238E27FC236}">
                <a16:creationId xmlns:a16="http://schemas.microsoft.com/office/drawing/2014/main" id="{326DF0E9-8E33-8F3E-50B0-F471D47D5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16" y="439050"/>
            <a:ext cx="3339976" cy="36677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ongleren - Helen Parkhurst | Helen Parkhurst">
            <a:extLst>
              <a:ext uri="{FF2B5EF4-FFF2-40B4-BE49-F238E27FC236}">
                <a16:creationId xmlns:a16="http://schemas.microsoft.com/office/drawing/2014/main" id="{3A1A4F65-4613-EC0A-C58C-4DAF50438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171" y="3681913"/>
            <a:ext cx="4781766" cy="2737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2Samen shop – Welkom in de webshop van 2Samen">
            <a:extLst>
              <a:ext uri="{FF2B5EF4-FFF2-40B4-BE49-F238E27FC236}">
                <a16:creationId xmlns:a16="http://schemas.microsoft.com/office/drawing/2014/main" id="{1509F993-29B1-495A-02BA-9ACCE070F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340" y="1745713"/>
            <a:ext cx="6422516" cy="193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00070"/>
      </p:ext>
    </p:extLst>
  </p:cSld>
  <p:clrMapOvr>
    <a:masterClrMapping/>
  </p:clrMapOvr>
</p:sld>
</file>

<file path=ppt/theme/theme1.xml><?xml version="1.0" encoding="utf-8"?>
<a:theme xmlns:a="http://schemas.openxmlformats.org/drawingml/2006/main" name="Rijkshuisstijl Mintgroen">
  <a:themeElements>
    <a:clrScheme name="Aangepast 8">
      <a:dk1>
        <a:srgbClr val="000000"/>
      </a:dk1>
      <a:lt1>
        <a:srgbClr val="FFFFFF"/>
      </a:lt1>
      <a:dk2>
        <a:srgbClr val="D6F1E8"/>
      </a:dk2>
      <a:lt2>
        <a:srgbClr val="EEF9F6"/>
      </a:lt2>
      <a:accent1>
        <a:srgbClr val="38870D"/>
      </a:accent1>
      <a:accent2>
        <a:srgbClr val="F9E11E"/>
      </a:accent2>
      <a:accent3>
        <a:srgbClr val="42145F"/>
      </a:accent3>
      <a:accent4>
        <a:srgbClr val="00689A"/>
      </a:accent4>
      <a:accent5>
        <a:srgbClr val="663227"/>
      </a:accent5>
      <a:accent6>
        <a:srgbClr val="A90061"/>
      </a:accent6>
      <a:hlink>
        <a:srgbClr val="38870D"/>
      </a:hlink>
      <a:folHlink>
        <a:srgbClr val="E0EDDB"/>
      </a:folHlink>
    </a:clrScheme>
    <a:fontScheme name="Rijksoverheid lettertype">
      <a:majorFont>
        <a:latin typeface="RijksoverheidSansHeading"/>
        <a:ea typeface=""/>
        <a:cs typeface=""/>
      </a:majorFont>
      <a:minorFont>
        <a:latin typeface="RijksoverheidSansHeading"/>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8" id="{A8095B55-B3C1-5946-BE88-9A370BA62730}" vid="{99C96B25-AAF6-5346-927E-8E5FFB74CB7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2055</TotalTime>
  <Words>2346</Words>
  <Application>Microsoft Office PowerPoint</Application>
  <PresentationFormat>Breedbeeld</PresentationFormat>
  <Paragraphs>146</Paragraphs>
  <Slides>13</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13</vt:i4>
      </vt:variant>
    </vt:vector>
  </HeadingPairs>
  <TitlesOfParts>
    <vt:vector size="21" baseType="lpstr">
      <vt:lpstr>Arial</vt:lpstr>
      <vt:lpstr>Calibri</vt:lpstr>
      <vt:lpstr>Courier New</vt:lpstr>
      <vt:lpstr>RijksoverheidSansHeading</vt:lpstr>
      <vt:lpstr>RijksoverheidSansText</vt:lpstr>
      <vt:lpstr>Verdana</vt:lpstr>
      <vt:lpstr>Wingdings</vt:lpstr>
      <vt:lpstr>Rijkshuisstijl Mintgroen</vt:lpstr>
      <vt:lpstr>PowerPoint-presentatie</vt:lpstr>
      <vt:lpstr>Programma</vt:lpstr>
      <vt:lpstr>Politieke context Inclusief onderwijs</vt:lpstr>
      <vt:lpstr>Passend onderwijs</vt:lpstr>
      <vt:lpstr>Wat is inclusief onderwijs?</vt:lpstr>
      <vt:lpstr>Waarom inclusief onderwijs?</vt:lpstr>
      <vt:lpstr>Beleidsontwikkeling OCW</vt:lpstr>
      <vt:lpstr>Samen werken aan scholen voor iedereen</vt:lpstr>
      <vt:lpstr>PowerPoint-presentatie</vt:lpstr>
      <vt:lpstr>PowerPoint-presentatie</vt:lpstr>
      <vt:lpstr>Opdracht: Hoe zet jij met jouw team morgen de eerste stap?</vt:lpstr>
      <vt:lpstr>Meer weten?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Vulpen, mw. D.A.R. van</dc:creator>
  <cp:lastModifiedBy>Babs Rosenmuller</cp:lastModifiedBy>
  <cp:revision>109</cp:revision>
  <cp:lastPrinted>2025-03-12T16:31:54Z</cp:lastPrinted>
  <dcterms:created xsi:type="dcterms:W3CDTF">2022-09-22T18:05:58Z</dcterms:created>
  <dcterms:modified xsi:type="dcterms:W3CDTF">2026-02-05T10:54:57Z</dcterms:modified>
</cp:coreProperties>
</file>